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notesMasterIdLst>
    <p:notesMasterId r:id="rId12"/>
  </p:notesMasterIdLst>
  <p:handoutMasterIdLst>
    <p:handoutMasterId r:id="rId13"/>
  </p:handoutMasterIdLst>
  <p:sldIdLst>
    <p:sldId id="257" r:id="rId2"/>
    <p:sldId id="258" r:id="rId3"/>
    <p:sldId id="259" r:id="rId4"/>
    <p:sldId id="260" r:id="rId5"/>
    <p:sldId id="261" r:id="rId6"/>
    <p:sldId id="262" r:id="rId7"/>
    <p:sldId id="263" r:id="rId8"/>
    <p:sldId id="264" r:id="rId9"/>
    <p:sldId id="265" r:id="rId10"/>
    <p:sldId id="266" r:id="rId11"/>
  </p:sldIdLst>
  <p:sldSz cx="12192000" cy="6858000"/>
  <p:notesSz cx="6858000" cy="9144000"/>
  <p:defaultTextStyle>
    <a:defPPr rtl="0">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3" autoAdjust="0"/>
    <p:restoredTop sz="94660"/>
  </p:normalViewPr>
  <p:slideViewPr>
    <p:cSldViewPr snapToGrid="0">
      <p:cViewPr varScale="1">
        <p:scale>
          <a:sx n="62" d="100"/>
          <a:sy n="62" d="100"/>
        </p:scale>
        <p:origin x="66" y="384"/>
      </p:cViewPr>
      <p:guideLst/>
    </p:cSldViewPr>
  </p:slideViewPr>
  <p:notesTextViewPr>
    <p:cViewPr>
      <p:scale>
        <a:sx n="1" d="1"/>
        <a:sy n="1" d="1"/>
      </p:scale>
      <p:origin x="0" y="0"/>
    </p:cViewPr>
  </p:notesTextViewPr>
  <p:notesViewPr>
    <p:cSldViewPr snapToGrid="0">
      <p:cViewPr varScale="1">
        <p:scale>
          <a:sx n="120" d="100"/>
          <a:sy n="120" d="100"/>
        </p:scale>
        <p:origin x="5040"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7260543F-C6AC-4A94-9181-2A0B47128E40}" type="datetime1">
              <a:rPr lang="de-DE" smtClean="0"/>
              <a:t>31.08.2023</a:t>
            </a:fld>
            <a:endParaRPr lang="en-US" dirty="0"/>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D92CB86-0DB9-4A70-B1CF-B23508471F6B}" type="slidenum">
              <a:rPr lang="en-US" smtClean="0"/>
              <a:t>‹Nr.›</a:t>
            </a:fld>
            <a:endParaRPr lang="en-US"/>
          </a:p>
        </p:txBody>
      </p:sp>
    </p:spTree>
    <p:extLst>
      <p:ext uri="{BB962C8B-B14F-4D97-AF65-F5344CB8AC3E}">
        <p14:creationId xmlns:p14="http://schemas.microsoft.com/office/powerpoint/2010/main" val="663557642"/>
      </p:ext>
    </p:extLst>
  </p:cSld>
  <p:clrMap bg1="lt1" tx1="dk1" bg2="lt2" tx2="dk2" accent1="accent1" accent2="accent2" accent3="accent3" accent4="accent4" accent5="accent5" accent6="accent6" hlink="hlink" folHlink="folHlink"/>
  <p:hf hdr="0" ftr="0"/>
</p:handoutMaster>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BB4411EF-09CB-4E62-A9ED-59F7AB2BB401}" type="datetime1">
              <a:rPr lang="de-DE" smtClean="0"/>
              <a:t>31.08.2023</a:t>
            </a:fld>
            <a:endParaRPr lang="en-US"/>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de"/>
              <a:t>Textmasterformate durch Klicken bearbeiten</a:t>
            </a:r>
            <a:endParaRPr lang="en-US"/>
          </a:p>
          <a:p>
            <a:pPr lvl="1" rtl="0"/>
            <a:r>
              <a:rPr lang="de"/>
              <a:t>Zweite Ebene</a:t>
            </a:r>
          </a:p>
          <a:p>
            <a:pPr lvl="2" rtl="0"/>
            <a:r>
              <a:rPr lang="de"/>
              <a:t>Dritte Ebene</a:t>
            </a:r>
          </a:p>
          <a:p>
            <a:pPr lvl="3" rtl="0"/>
            <a:r>
              <a:rPr lang="de"/>
              <a:t>Vierte Ebene</a:t>
            </a:r>
          </a:p>
          <a:p>
            <a:pPr lvl="4" rtl="0"/>
            <a:r>
              <a:rPr lang="de"/>
              <a:t>Fünfte Ebene</a:t>
            </a:r>
            <a:endParaRPr lang="en-US"/>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C2B151B-D7D1-48E5-8230-5AADBC794F88}" type="slidenum">
              <a:rPr lang="en-US" smtClean="0"/>
              <a:t>‹Nr.›</a:t>
            </a:fld>
            <a:endParaRPr lang="en-US"/>
          </a:p>
        </p:txBody>
      </p:sp>
    </p:spTree>
    <p:extLst>
      <p:ext uri="{BB962C8B-B14F-4D97-AF65-F5344CB8AC3E}">
        <p14:creationId xmlns:p14="http://schemas.microsoft.com/office/powerpoint/2010/main" val="31385927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ctrTitle"/>
          </p:nvPr>
        </p:nvSpPr>
        <p:spPr>
          <a:xfrm>
            <a:off x="1097280" y="758952"/>
            <a:ext cx="10058400" cy="3566160"/>
          </a:xfrm>
        </p:spPr>
        <p:txBody>
          <a:bodyPr rtlCol="0" anchor="b">
            <a:normAutofit/>
          </a:bodyPr>
          <a:lstStyle>
            <a:lvl1pPr algn="l">
              <a:lnSpc>
                <a:spcPct val="90000"/>
              </a:lnSpc>
              <a:defRPr sz="8000" spc="-50" baseline="0">
                <a:solidFill>
                  <a:schemeClr val="tx1">
                    <a:lumMod val="85000"/>
                    <a:lumOff val="15000"/>
                  </a:schemeClr>
                </a:solidFill>
              </a:defRPr>
            </a:lvl1pPr>
          </a:lstStyle>
          <a:p>
            <a:pPr rtl="0"/>
            <a:r>
              <a:rPr lang="de-DE"/>
              <a:t>Mastertitelformat bearbeiten</a:t>
            </a:r>
            <a:endParaRPr lang="en-US" dirty="0"/>
          </a:p>
        </p:txBody>
      </p:sp>
      <p:sp>
        <p:nvSpPr>
          <p:cNvPr id="3" name="Untertitel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de-DE"/>
              <a:t>Master-Untertitelformat bearbeiten</a:t>
            </a:r>
            <a:endParaRPr lang="en-US" dirty="0"/>
          </a:p>
        </p:txBody>
      </p:sp>
      <p:cxnSp>
        <p:nvCxnSpPr>
          <p:cNvPr id="9" name="Gerader Verbinde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umsplatzhalter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D058F8EF-9461-4DB5-8DE8-65F0C8AF5E0D}" type="datetime1">
              <a:rPr lang="de-DE" smtClean="0"/>
              <a:t>31.08.2023</a:t>
            </a:fld>
            <a:endParaRPr lang="en-US" dirty="0"/>
          </a:p>
        </p:txBody>
      </p:sp>
      <p:sp>
        <p:nvSpPr>
          <p:cNvPr id="5" name="Fußzeilenplatzhalt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en-US" dirty="0"/>
          </a:p>
        </p:txBody>
      </p:sp>
      <p:sp>
        <p:nvSpPr>
          <p:cNvPr id="6" name="Foliennummernplatzhalt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a:t>Mastertitelformat bearbeiten</a:t>
            </a:r>
            <a:endParaRPr lang="en-US" dirty="0"/>
          </a:p>
        </p:txBody>
      </p:sp>
      <p:sp>
        <p:nvSpPr>
          <p:cNvPr id="3" name="Vertikaler Textplatzhalter 2"/>
          <p:cNvSpPr>
            <a:spLocks noGrp="1"/>
          </p:cNvSpPr>
          <p:nvPr>
            <p:ph type="body" orient="vert" idx="1"/>
          </p:nvPr>
        </p:nvSpPr>
        <p:spPr/>
        <p:txBody>
          <a:bodyPr vert="eaVert" lIns="45720" tIns="0" rIns="45720" bIns="0"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7" name="Datumsplatzhalter 6">
            <a:extLst>
              <a:ext uri="{FF2B5EF4-FFF2-40B4-BE49-F238E27FC236}">
                <a16:creationId xmlns:a16="http://schemas.microsoft.com/office/drawing/2014/main" id="{7D5506EE-1026-4F35-9ACC-BD05BE0F9B36}"/>
              </a:ext>
            </a:extLst>
          </p:cNvPr>
          <p:cNvSpPr>
            <a:spLocks noGrp="1"/>
          </p:cNvSpPr>
          <p:nvPr>
            <p:ph type="dt" sz="half" idx="10"/>
          </p:nvPr>
        </p:nvSpPr>
        <p:spPr/>
        <p:txBody>
          <a:bodyPr rtlCol="0"/>
          <a:lstStyle/>
          <a:p>
            <a:pPr rtl="0"/>
            <a:fld id="{A4B84E5B-C9E8-4DB6-BA34-0E271B709DFA}" type="datetime1">
              <a:rPr lang="de-DE" smtClean="0"/>
              <a:t>31.08.2023</a:t>
            </a:fld>
            <a:endParaRPr lang="en-US" dirty="0"/>
          </a:p>
        </p:txBody>
      </p:sp>
      <p:sp>
        <p:nvSpPr>
          <p:cNvPr id="8" name="Fußzeilenplatzhalt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rtlCol="0"/>
          <a:lstStyle/>
          <a:p>
            <a:pPr rtl="0"/>
            <a:endParaRPr lang="en-US" dirty="0"/>
          </a:p>
        </p:txBody>
      </p:sp>
      <p:sp>
        <p:nvSpPr>
          <p:cNvPr id="9" name="Foliennummernplatzhalt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kaler Titel und Text">
    <p:spTree>
      <p:nvGrpSpPr>
        <p:cNvPr id="1" name=""/>
        <p:cNvGrpSpPr/>
        <p:nvPr/>
      </p:nvGrpSpPr>
      <p:grpSpPr>
        <a:xfrm>
          <a:off x="0" y="0"/>
          <a:ext cx="0" cy="0"/>
          <a:chOff x="0" y="0"/>
          <a:chExt cx="0" cy="0"/>
        </a:xfrm>
      </p:grpSpPr>
      <p:sp>
        <p:nvSpPr>
          <p:cNvPr id="9" name="Rechteck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kaler Titel 1"/>
          <p:cNvSpPr>
            <a:spLocks noGrp="1"/>
          </p:cNvSpPr>
          <p:nvPr>
            <p:ph type="title" orient="vert"/>
          </p:nvPr>
        </p:nvSpPr>
        <p:spPr>
          <a:xfrm>
            <a:off x="8724900" y="412302"/>
            <a:ext cx="2628900" cy="5759898"/>
          </a:xfrm>
        </p:spPr>
        <p:txBody>
          <a:bodyPr vert="eaVert" rtlCol="0"/>
          <a:lstStyle/>
          <a:p>
            <a:pPr rtl="0"/>
            <a:r>
              <a:rPr lang="de-DE"/>
              <a:t>Mastertitelformat bearbeiten</a:t>
            </a:r>
            <a:endParaRPr lang="en-US" dirty="0"/>
          </a:p>
        </p:txBody>
      </p:sp>
      <p:sp>
        <p:nvSpPr>
          <p:cNvPr id="3" name="Vertikaler Textplatzhalter 2"/>
          <p:cNvSpPr>
            <a:spLocks noGrp="1"/>
          </p:cNvSpPr>
          <p:nvPr>
            <p:ph type="body" orient="vert" idx="1"/>
          </p:nvPr>
        </p:nvSpPr>
        <p:spPr>
          <a:xfrm>
            <a:off x="838200" y="412302"/>
            <a:ext cx="7734300" cy="5759898"/>
          </a:xfrm>
        </p:spPr>
        <p:txBody>
          <a:bodyPr vert="eaVert" lIns="45720" tIns="0" rIns="45720" bIns="0"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7" name="Datumsplatzhalter 6">
            <a:extLst>
              <a:ext uri="{FF2B5EF4-FFF2-40B4-BE49-F238E27FC236}">
                <a16:creationId xmlns:a16="http://schemas.microsoft.com/office/drawing/2014/main" id="{AF33D6B0-F070-45C4-A472-19F432BE3932}"/>
              </a:ext>
            </a:extLst>
          </p:cNvPr>
          <p:cNvSpPr>
            <a:spLocks noGrp="1"/>
          </p:cNvSpPr>
          <p:nvPr>
            <p:ph type="dt" sz="half" idx="10"/>
          </p:nvPr>
        </p:nvSpPr>
        <p:spPr/>
        <p:txBody>
          <a:bodyPr rtlCol="0"/>
          <a:lstStyle/>
          <a:p>
            <a:pPr rtl="0"/>
            <a:fld id="{F650C74D-3EC7-4807-8009-B91685601A76}" type="datetime1">
              <a:rPr lang="de-DE" smtClean="0"/>
              <a:t>31.08.2023</a:t>
            </a:fld>
            <a:endParaRPr lang="en-US" dirty="0"/>
          </a:p>
        </p:txBody>
      </p:sp>
      <p:sp>
        <p:nvSpPr>
          <p:cNvPr id="8" name="Fußzeilenplatzhalt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rtlCol="0"/>
          <a:lstStyle/>
          <a:p>
            <a:pPr rtl="0"/>
            <a:endParaRPr lang="en-US" dirty="0"/>
          </a:p>
        </p:txBody>
      </p:sp>
      <p:sp>
        <p:nvSpPr>
          <p:cNvPr id="10" name="Foliennummernplatzhalt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a:t>Mastertitelformat bearbeiten</a:t>
            </a:r>
            <a:endParaRPr lang="en-US" dirty="0"/>
          </a:p>
        </p:txBody>
      </p:sp>
      <p:sp>
        <p:nvSpPr>
          <p:cNvPr id="3" name="Inhaltsplatzhalter 2"/>
          <p:cNvSpPr>
            <a:spLocks noGrp="1"/>
          </p:cNvSpPr>
          <p:nvPr>
            <p:ph idx="1"/>
          </p:nvPr>
        </p:nvSpPr>
        <p:spPr/>
        <p:txBody>
          <a:bodyPr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7" name="Datumsplatzhalter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CA5E3BD6-493E-4773-AC13-EE70A9E3F498}" type="datetime1">
              <a:rPr lang="de-DE" smtClean="0"/>
              <a:t>31.08.2023</a:t>
            </a:fld>
            <a:endParaRPr lang="en-US" dirty="0"/>
          </a:p>
        </p:txBody>
      </p:sp>
      <p:sp>
        <p:nvSpPr>
          <p:cNvPr id="8" name="Fußzeilenplatzhalt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endParaRPr lang="en-US" dirty="0"/>
          </a:p>
        </p:txBody>
      </p:sp>
      <p:sp>
        <p:nvSpPr>
          <p:cNvPr id="9" name="Foliennummernplatzhalt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überschrift">
    <p:bg>
      <p:bgPr>
        <a:solidFill>
          <a:schemeClr val="bg1"/>
        </a:solidFill>
        <a:effectLst/>
      </p:bgPr>
    </p:bg>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a:xfrm>
            <a:off x="1097280" y="758952"/>
            <a:ext cx="10058400" cy="3566160"/>
          </a:xfrm>
        </p:spPr>
        <p:txBody>
          <a:bodyPr rtlCol="0" anchor="b" anchorCtr="0">
            <a:normAutofit/>
          </a:bodyPr>
          <a:lstStyle>
            <a:lvl1pPr>
              <a:lnSpc>
                <a:spcPct val="90000"/>
              </a:lnSpc>
              <a:defRPr sz="8000" b="0">
                <a:solidFill>
                  <a:schemeClr val="tx1">
                    <a:lumMod val="85000"/>
                    <a:lumOff val="15000"/>
                  </a:schemeClr>
                </a:solidFill>
              </a:defRPr>
            </a:lvl1pPr>
          </a:lstStyle>
          <a:p>
            <a:pPr rtl="0"/>
            <a:r>
              <a:rPr lang="de-DE"/>
              <a:t>Mastertitelformat bearbeiten</a:t>
            </a:r>
            <a:endParaRPr lang="en-US" dirty="0"/>
          </a:p>
        </p:txBody>
      </p:sp>
      <p:sp>
        <p:nvSpPr>
          <p:cNvPr id="3" name="Textplatzhalter 2"/>
          <p:cNvSpPr>
            <a:spLocks noGrp="1"/>
          </p:cNvSpPr>
          <p:nvPr>
            <p:ph type="body" idx="1"/>
          </p:nvPr>
        </p:nvSpPr>
        <p:spPr>
          <a:xfrm>
            <a:off x="1097280" y="4663440"/>
            <a:ext cx="10058400" cy="1143000"/>
          </a:xfrm>
        </p:spPr>
        <p:txBody>
          <a:bodyPr lIns="91440" rIns="91440" rtlCol="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de-DE"/>
              <a:t>Mastertextformat bearbeiten</a:t>
            </a:r>
          </a:p>
        </p:txBody>
      </p:sp>
      <p:cxnSp>
        <p:nvCxnSpPr>
          <p:cNvPr id="9" name="Gerader Verbinde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umsplatzhalter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p>
            <a:pPr rtl="0"/>
            <a:fld id="{FEE6A76B-C923-49BD-ABE7-ADE768C6F571}" type="datetime1">
              <a:rPr lang="de-DE" smtClean="0"/>
              <a:t>31.08.2023</a:t>
            </a:fld>
            <a:endParaRPr lang="en-US" dirty="0"/>
          </a:p>
        </p:txBody>
      </p:sp>
      <p:sp>
        <p:nvSpPr>
          <p:cNvPr id="8" name="Fußzeilenplatzhalt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p>
            <a:pPr rtl="0"/>
            <a:endParaRPr lang="en-US" dirty="0"/>
          </a:p>
        </p:txBody>
      </p:sp>
      <p:sp>
        <p:nvSpPr>
          <p:cNvPr id="11" name="Foliennummernplatzhalt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8" name="Titel 7"/>
          <p:cNvSpPr>
            <a:spLocks noGrp="1"/>
          </p:cNvSpPr>
          <p:nvPr>
            <p:ph type="title"/>
          </p:nvPr>
        </p:nvSpPr>
        <p:spPr>
          <a:xfrm>
            <a:off x="1097280" y="286603"/>
            <a:ext cx="10058400" cy="1450757"/>
          </a:xfrm>
        </p:spPr>
        <p:txBody>
          <a:bodyPr rtlCol="0"/>
          <a:lstStyle/>
          <a:p>
            <a:pPr rtl="0"/>
            <a:r>
              <a:rPr lang="de-DE"/>
              <a:t>Mastertitelformat bearbeiten</a:t>
            </a:r>
            <a:endParaRPr lang="en-US" dirty="0"/>
          </a:p>
        </p:txBody>
      </p:sp>
      <p:sp>
        <p:nvSpPr>
          <p:cNvPr id="3" name="Inhaltsplatzhalter 2"/>
          <p:cNvSpPr>
            <a:spLocks noGrp="1"/>
          </p:cNvSpPr>
          <p:nvPr>
            <p:ph sz="half" idx="1"/>
          </p:nvPr>
        </p:nvSpPr>
        <p:spPr>
          <a:xfrm>
            <a:off x="1097280" y="2120900"/>
            <a:ext cx="4639736" cy="3748193"/>
          </a:xfrm>
        </p:spPr>
        <p:txBody>
          <a:bodyPr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4" name="Inhaltsplatzhalter 3"/>
          <p:cNvSpPr>
            <a:spLocks noGrp="1"/>
          </p:cNvSpPr>
          <p:nvPr>
            <p:ph sz="half" idx="2"/>
          </p:nvPr>
        </p:nvSpPr>
        <p:spPr>
          <a:xfrm>
            <a:off x="6515944" y="2120900"/>
            <a:ext cx="4639736" cy="3748194"/>
          </a:xfrm>
        </p:spPr>
        <p:txBody>
          <a:bodyPr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2" name="Datumsplatzhalter 1">
            <a:extLst>
              <a:ext uri="{FF2B5EF4-FFF2-40B4-BE49-F238E27FC236}">
                <a16:creationId xmlns:a16="http://schemas.microsoft.com/office/drawing/2014/main" id="{5782D47D-B0DC-4C40-BCC6-BBBA32584A38}"/>
              </a:ext>
            </a:extLst>
          </p:cNvPr>
          <p:cNvSpPr>
            <a:spLocks noGrp="1"/>
          </p:cNvSpPr>
          <p:nvPr>
            <p:ph type="dt" sz="half" idx="10"/>
          </p:nvPr>
        </p:nvSpPr>
        <p:spPr/>
        <p:txBody>
          <a:bodyPr rtlCol="0"/>
          <a:lstStyle/>
          <a:p>
            <a:pPr rtl="0"/>
            <a:fld id="{4CD334EC-5459-4A98-AF88-01FD6D7BAF68}" type="datetime1">
              <a:rPr lang="de-DE" smtClean="0"/>
              <a:t>31.08.2023</a:t>
            </a:fld>
            <a:endParaRPr lang="en-US" dirty="0"/>
          </a:p>
        </p:txBody>
      </p:sp>
      <p:sp>
        <p:nvSpPr>
          <p:cNvPr id="9" name="Fußzeilenplatzhalt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rtlCol="0"/>
          <a:lstStyle/>
          <a:p>
            <a:pPr rtl="0"/>
            <a:endParaRPr lang="en-US" dirty="0"/>
          </a:p>
        </p:txBody>
      </p:sp>
      <p:sp>
        <p:nvSpPr>
          <p:cNvPr id="10" name="Foliennummernplatzhalt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el 9"/>
          <p:cNvSpPr>
            <a:spLocks noGrp="1"/>
          </p:cNvSpPr>
          <p:nvPr>
            <p:ph type="title"/>
          </p:nvPr>
        </p:nvSpPr>
        <p:spPr>
          <a:xfrm>
            <a:off x="1097280" y="286603"/>
            <a:ext cx="10058400" cy="1450757"/>
          </a:xfrm>
        </p:spPr>
        <p:txBody>
          <a:bodyPr rtlCol="0"/>
          <a:lstStyle/>
          <a:p>
            <a:pPr rtl="0"/>
            <a:r>
              <a:rPr lang="de-DE"/>
              <a:t>Mastertitelformat bearbeiten</a:t>
            </a:r>
            <a:endParaRPr lang="en-US" dirty="0"/>
          </a:p>
        </p:txBody>
      </p:sp>
      <p:sp>
        <p:nvSpPr>
          <p:cNvPr id="3" name="Textplatzhalter 2"/>
          <p:cNvSpPr>
            <a:spLocks noGrp="1"/>
          </p:cNvSpPr>
          <p:nvPr>
            <p:ph type="body" idx="1"/>
          </p:nvPr>
        </p:nvSpPr>
        <p:spPr>
          <a:xfrm>
            <a:off x="1097280"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4" name="Inhaltsplatzhalter 3"/>
          <p:cNvSpPr>
            <a:spLocks noGrp="1"/>
          </p:cNvSpPr>
          <p:nvPr>
            <p:ph sz="half" idx="2"/>
          </p:nvPr>
        </p:nvSpPr>
        <p:spPr>
          <a:xfrm>
            <a:off x="1097280" y="2958274"/>
            <a:ext cx="4639736" cy="2910821"/>
          </a:xfrm>
        </p:spPr>
        <p:txBody>
          <a:bodyPr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5" name="Textplatzhalter 4"/>
          <p:cNvSpPr>
            <a:spLocks noGrp="1"/>
          </p:cNvSpPr>
          <p:nvPr>
            <p:ph type="body" sz="quarter" idx="3"/>
          </p:nvPr>
        </p:nvSpPr>
        <p:spPr>
          <a:xfrm>
            <a:off x="6515944"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6" name="Inhaltsplatzhalter 5"/>
          <p:cNvSpPr>
            <a:spLocks noGrp="1"/>
          </p:cNvSpPr>
          <p:nvPr>
            <p:ph sz="quarter" idx="4"/>
          </p:nvPr>
        </p:nvSpPr>
        <p:spPr>
          <a:xfrm>
            <a:off x="6515944" y="2958273"/>
            <a:ext cx="4639736" cy="2910821"/>
          </a:xfrm>
        </p:spPr>
        <p:txBody>
          <a:bodyPr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2" name="Datumsplatzhalter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62F56688-ED28-473C-871E-9EEF4BB0D1F0}" type="datetime1">
              <a:rPr lang="de-DE" smtClean="0"/>
              <a:t>31.08.2023</a:t>
            </a:fld>
            <a:endParaRPr lang="en-US" dirty="0"/>
          </a:p>
        </p:txBody>
      </p:sp>
      <p:sp>
        <p:nvSpPr>
          <p:cNvPr id="11" name="Fußzeilenplatzhalt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endParaRPr lang="en-US" dirty="0"/>
          </a:p>
        </p:txBody>
      </p:sp>
      <p:sp>
        <p:nvSpPr>
          <p:cNvPr id="12" name="Foliennummernplatzhalt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a:t>Mastertitelformat bearbeiten</a:t>
            </a:r>
            <a:endParaRPr lang="en-US" dirty="0"/>
          </a:p>
        </p:txBody>
      </p:sp>
      <p:sp>
        <p:nvSpPr>
          <p:cNvPr id="6" name="Datumsplatzhalter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F9110680-7D80-41F3-804A-113A4CB11D73}" type="datetime1">
              <a:rPr lang="de-DE" smtClean="0"/>
              <a:t>31.08.2023</a:t>
            </a:fld>
            <a:endParaRPr lang="en-US" dirty="0"/>
          </a:p>
        </p:txBody>
      </p:sp>
      <p:sp>
        <p:nvSpPr>
          <p:cNvPr id="7" name="Fußzeilenplatzhalt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en-US" dirty="0"/>
          </a:p>
        </p:txBody>
      </p:sp>
      <p:sp>
        <p:nvSpPr>
          <p:cNvPr id="8" name="Foliennummernplatzhalt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umsplatzhalter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7E7F7112-C41D-45A5-B762-BC15064583EE}" type="datetime1">
              <a:rPr lang="de-DE" smtClean="0"/>
              <a:t>31.08.2023</a:t>
            </a:fld>
            <a:endParaRPr lang="en-US" dirty="0"/>
          </a:p>
        </p:txBody>
      </p:sp>
      <p:sp>
        <p:nvSpPr>
          <p:cNvPr id="3" name="Fußzeilenplatzhalt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en-US" dirty="0"/>
          </a:p>
        </p:txBody>
      </p:sp>
      <p:sp>
        <p:nvSpPr>
          <p:cNvPr id="4" name="Foliennummernplatzhalt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alt mit Beschriftung">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a:xfrm>
            <a:off x="643466" y="786383"/>
            <a:ext cx="3517567" cy="2093975"/>
          </a:xfrm>
        </p:spPr>
        <p:txBody>
          <a:bodyPr rtlCol="0" anchor="b">
            <a:normAutofit/>
          </a:bodyPr>
          <a:lstStyle>
            <a:lvl1pPr>
              <a:lnSpc>
                <a:spcPct val="90000"/>
              </a:lnSpc>
              <a:defRPr sz="3100" b="0">
                <a:solidFill>
                  <a:srgbClr val="FFFFFF"/>
                </a:solidFill>
              </a:defRPr>
            </a:lvl1pPr>
          </a:lstStyle>
          <a:p>
            <a:pPr rtl="0"/>
            <a:r>
              <a:rPr lang="de-DE"/>
              <a:t>Mastertitelformat bearbeiten</a:t>
            </a:r>
            <a:endParaRPr lang="en-US" dirty="0"/>
          </a:p>
        </p:txBody>
      </p:sp>
      <p:sp>
        <p:nvSpPr>
          <p:cNvPr id="3" name="Inhaltsplatzhalter 2"/>
          <p:cNvSpPr>
            <a:spLocks noGrp="1"/>
          </p:cNvSpPr>
          <p:nvPr>
            <p:ph idx="1"/>
          </p:nvPr>
        </p:nvSpPr>
        <p:spPr>
          <a:xfrm>
            <a:off x="5458984" y="812799"/>
            <a:ext cx="5928344" cy="5294757"/>
          </a:xfrm>
        </p:spPr>
        <p:txBody>
          <a:bodyPr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4" name="Textplatzhalter 3"/>
          <p:cNvSpPr>
            <a:spLocks noGrp="1"/>
          </p:cNvSpPr>
          <p:nvPr>
            <p:ph type="body" sz="half" idx="2"/>
          </p:nvPr>
        </p:nvSpPr>
        <p:spPr>
          <a:xfrm>
            <a:off x="643465" y="3043050"/>
            <a:ext cx="3517567" cy="3064505"/>
          </a:xfrm>
        </p:spPr>
        <p:txBody>
          <a:bodyPr lIns="91440" rIns="91440" rtlCol="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a:t>Mastertextformat bearbeiten</a:t>
            </a:r>
          </a:p>
        </p:txBody>
      </p:sp>
      <p:sp>
        <p:nvSpPr>
          <p:cNvPr id="5" name="Datumsplatzhalter 4"/>
          <p:cNvSpPr>
            <a:spLocks noGrp="1"/>
          </p:cNvSpPr>
          <p:nvPr>
            <p:ph type="dt" sz="half" idx="10"/>
          </p:nvPr>
        </p:nvSpPr>
        <p:spPr>
          <a:xfrm>
            <a:off x="643464" y="6446520"/>
            <a:ext cx="3517568" cy="365125"/>
          </a:xfrm>
        </p:spPr>
        <p:txBody>
          <a:bodyPr rtlCol="0"/>
          <a:lstStyle>
            <a:lvl1pPr algn="l">
              <a:defRPr/>
            </a:lvl1pPr>
          </a:lstStyle>
          <a:p>
            <a:pPr rtl="0"/>
            <a:fld id="{1CFE5CD5-4320-48E9-85AB-4E68C78D0837}" type="datetime1">
              <a:rPr lang="de-DE" smtClean="0"/>
              <a:t>31.08.2023</a:t>
            </a:fld>
            <a:endParaRPr lang="en-US" dirty="0"/>
          </a:p>
        </p:txBody>
      </p:sp>
      <p:sp>
        <p:nvSpPr>
          <p:cNvPr id="6" name="Fußzeilenplatzhalter 5"/>
          <p:cNvSpPr>
            <a:spLocks noGrp="1"/>
          </p:cNvSpPr>
          <p:nvPr>
            <p:ph type="ftr" sz="quarter" idx="11"/>
          </p:nvPr>
        </p:nvSpPr>
        <p:spPr>
          <a:xfrm>
            <a:off x="5458983" y="6446520"/>
            <a:ext cx="5334019" cy="365125"/>
          </a:xfrm>
        </p:spPr>
        <p:txBody>
          <a:bodyPr rtlCol="0"/>
          <a:lstStyle>
            <a:lvl1pPr algn="l">
              <a:defRPr>
                <a:solidFill>
                  <a:schemeClr val="tx2"/>
                </a:solidFill>
              </a:defRPr>
            </a:lvl1pPr>
          </a:lstStyle>
          <a:p>
            <a:pPr rtl="0"/>
            <a:endParaRPr lang="en-US" dirty="0"/>
          </a:p>
        </p:txBody>
      </p:sp>
      <p:sp>
        <p:nvSpPr>
          <p:cNvPr id="7" name="Foliennummernplatzhalter 6"/>
          <p:cNvSpPr>
            <a:spLocks noGrp="1"/>
          </p:cNvSpPr>
          <p:nvPr>
            <p:ph type="sldNum" sz="quarter" idx="12"/>
          </p:nvPr>
        </p:nvSpPr>
        <p:spPr/>
        <p:txBody>
          <a:bodyPr rtlCol="0"/>
          <a:lstStyle>
            <a:lvl1pPr>
              <a:defRPr>
                <a:solidFill>
                  <a:schemeClr val="tx2"/>
                </a:solidFill>
              </a:defRPr>
            </a:lvl1pPr>
          </a:lstStyle>
          <a:p>
            <a:pPr rtl="0"/>
            <a:fld id="{3A98EE3D-8CD1-4C3F-BD1C-C98C9596463C}" type="slidenum">
              <a:rPr lang="en-US" smtClean="0"/>
              <a:pPr/>
              <a:t>‹Nr.›</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Beschriftung">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Bildplatzhalter 2"/>
          <p:cNvSpPr>
            <a:spLocks noGrp="1" noChangeAspect="1"/>
          </p:cNvSpPr>
          <p:nvPr>
            <p:ph type="pic" idx="1"/>
          </p:nvPr>
        </p:nvSpPr>
        <p:spPr>
          <a:xfrm>
            <a:off x="15" y="0"/>
            <a:ext cx="12191985" cy="4578350"/>
          </a:xfrm>
          <a:solidFill>
            <a:schemeClr val="bg1">
              <a:lumMod val="85000"/>
            </a:schemeClr>
          </a:solidFill>
        </p:spPr>
        <p:txBody>
          <a:bodyPr lIns="457200" tIns="45720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a:t>Bild durch Klicken auf Symbol hinzufügen</a:t>
            </a:r>
            <a:endParaRPr lang="en-US" dirty="0"/>
          </a:p>
        </p:txBody>
      </p:sp>
      <p:sp>
        <p:nvSpPr>
          <p:cNvPr id="2" name="Titel 1"/>
          <p:cNvSpPr>
            <a:spLocks noGrp="1"/>
          </p:cNvSpPr>
          <p:nvPr>
            <p:ph type="title"/>
          </p:nvPr>
        </p:nvSpPr>
        <p:spPr>
          <a:xfrm>
            <a:off x="1097279" y="4799362"/>
            <a:ext cx="10113645" cy="743682"/>
          </a:xfrm>
        </p:spPr>
        <p:txBody>
          <a:bodyPr tIns="0" bIns="0" rtlCol="0" anchor="b">
            <a:noAutofit/>
          </a:bodyPr>
          <a:lstStyle>
            <a:lvl1pPr>
              <a:defRPr sz="3600" b="0">
                <a:solidFill>
                  <a:srgbClr val="FFFFFF"/>
                </a:solidFill>
              </a:defRPr>
            </a:lvl1pPr>
          </a:lstStyle>
          <a:p>
            <a:pPr rtl="0"/>
            <a:r>
              <a:rPr lang="de-DE"/>
              <a:t>Mastertitelformat bearbeiten</a:t>
            </a:r>
            <a:endParaRPr lang="en-US" dirty="0"/>
          </a:p>
        </p:txBody>
      </p:sp>
      <p:sp>
        <p:nvSpPr>
          <p:cNvPr id="4" name="Textplatzhalter 3"/>
          <p:cNvSpPr>
            <a:spLocks noGrp="1"/>
          </p:cNvSpPr>
          <p:nvPr>
            <p:ph type="body" sz="half" idx="2"/>
          </p:nvPr>
        </p:nvSpPr>
        <p:spPr>
          <a:xfrm>
            <a:off x="1097279" y="5715000"/>
            <a:ext cx="10113264" cy="609600"/>
          </a:xfrm>
        </p:spPr>
        <p:txBody>
          <a:bodyPr lIns="91440" tIns="0" rIns="91440" bIns="0" rtlCol="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a:t>Mastertextformat bearbeiten</a:t>
            </a:r>
          </a:p>
        </p:txBody>
      </p:sp>
      <p:sp>
        <p:nvSpPr>
          <p:cNvPr id="5" name="Datumsplatzhalter 4"/>
          <p:cNvSpPr>
            <a:spLocks noGrp="1"/>
          </p:cNvSpPr>
          <p:nvPr>
            <p:ph type="dt" sz="half" idx="10"/>
          </p:nvPr>
        </p:nvSpPr>
        <p:spPr/>
        <p:txBody>
          <a:bodyPr rtlCol="0"/>
          <a:lstStyle>
            <a:lvl1pPr>
              <a:defRPr/>
            </a:lvl1pPr>
          </a:lstStyle>
          <a:p>
            <a:pPr rtl="0"/>
            <a:fld id="{4B989E5A-44CF-486A-A324-E4C01361A073}" type="datetime1">
              <a:rPr lang="de-DE" smtClean="0"/>
              <a:t>31.08.2023</a:t>
            </a:fld>
            <a:endParaRPr lang="en-US" dirty="0"/>
          </a:p>
        </p:txBody>
      </p:sp>
      <p:sp>
        <p:nvSpPr>
          <p:cNvPr id="6" name="Fußzeilenplatzhalter 5"/>
          <p:cNvSpPr>
            <a:spLocks noGrp="1"/>
          </p:cNvSpPr>
          <p:nvPr>
            <p:ph type="ftr" sz="quarter" idx="11"/>
          </p:nvPr>
        </p:nvSpPr>
        <p:spPr>
          <a:xfrm>
            <a:off x="1097279" y="6446838"/>
            <a:ext cx="6818262" cy="365125"/>
          </a:xfrm>
        </p:spPr>
        <p:txBody>
          <a:bodyPr rtlCol="0"/>
          <a:lstStyle/>
          <a:p>
            <a:pPr algn="l" rtl="0"/>
            <a:endParaRPr lang="en-US" dirty="0"/>
          </a:p>
        </p:txBody>
      </p:sp>
      <p:sp>
        <p:nvSpPr>
          <p:cNvPr id="7" name="Foliennummernplatzhalter 6"/>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hteck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platzhalt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pPr rtl="0"/>
            <a:r>
              <a:rPr lang="de"/>
              <a:t>Titelmasterformat durch Klicken bearbeiten</a:t>
            </a:r>
            <a:endParaRPr lang="en-US" dirty="0"/>
          </a:p>
        </p:txBody>
      </p:sp>
      <p:sp>
        <p:nvSpPr>
          <p:cNvPr id="3" name="Textplatzhalt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de"/>
              <a:t>Textmasterformate durch Klicken bearbeiten</a:t>
            </a:r>
          </a:p>
          <a:p>
            <a:pPr lvl="1" rtl="0"/>
            <a:r>
              <a:rPr lang="de"/>
              <a:t>Zweite Ebene</a:t>
            </a:r>
          </a:p>
          <a:p>
            <a:pPr lvl="2" rtl="0"/>
            <a:r>
              <a:rPr lang="de"/>
              <a:t>Dritte Ebene</a:t>
            </a:r>
          </a:p>
          <a:p>
            <a:pPr lvl="3" rtl="0"/>
            <a:r>
              <a:rPr lang="de"/>
              <a:t>Vierte Ebene</a:t>
            </a:r>
          </a:p>
          <a:p>
            <a:pPr lvl="4" rtl="0"/>
            <a:r>
              <a:rPr lang="de"/>
              <a:t>Fünfte Ebene</a:t>
            </a:r>
            <a:endParaRPr lang="en-US" dirty="0"/>
          </a:p>
        </p:txBody>
      </p:sp>
      <p:sp>
        <p:nvSpPr>
          <p:cNvPr id="4" name="Datumsplatzhalt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pPr rtl="0"/>
            <a:fld id="{C5518B76-3D47-40C3-B678-8969E3806FFF}" type="datetime1">
              <a:rPr lang="de-DE" smtClean="0"/>
              <a:t>31.08.2023</a:t>
            </a:fld>
            <a:endParaRPr lang="en-US" dirty="0"/>
          </a:p>
        </p:txBody>
      </p:sp>
      <p:sp>
        <p:nvSpPr>
          <p:cNvPr id="5" name="Fußzeilenplatzhalt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pPr rtl="0"/>
            <a:endParaRPr lang="en-US" dirty="0"/>
          </a:p>
        </p:txBody>
      </p:sp>
      <p:sp>
        <p:nvSpPr>
          <p:cNvPr id="6" name="Foliennummernplatzhalt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pPr rtl="0"/>
            <a:fld id="{3A98EE3D-8CD1-4C3F-BD1C-C98C9596463C}" type="slidenum">
              <a:rPr lang="en-US" smtClean="0"/>
              <a:t>‹Nr.›</a:t>
            </a:fld>
            <a:endParaRPr lang="en-US" dirty="0"/>
          </a:p>
        </p:txBody>
      </p:sp>
      <p:cxnSp>
        <p:nvCxnSpPr>
          <p:cNvPr id="10" name="Gerader Verbinde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hteck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Titel 1">
            <a:extLst>
              <a:ext uri="{FF2B5EF4-FFF2-40B4-BE49-F238E27FC236}">
                <a16:creationId xmlns:a16="http://schemas.microsoft.com/office/drawing/2014/main" id="{78FD68DA-43BA-4508-8DE2-BA9BB7B2FA5B}"/>
              </a:ext>
            </a:extLst>
          </p:cNvPr>
          <p:cNvSpPr>
            <a:spLocks noGrp="1"/>
          </p:cNvSpPr>
          <p:nvPr>
            <p:ph type="ctrTitle"/>
          </p:nvPr>
        </p:nvSpPr>
        <p:spPr>
          <a:xfrm>
            <a:off x="4635314" y="639097"/>
            <a:ext cx="7201086" cy="3686015"/>
          </a:xfrm>
        </p:spPr>
        <p:txBody>
          <a:bodyPr rtlCol="0">
            <a:normAutofit/>
          </a:bodyPr>
          <a:lstStyle/>
          <a:p>
            <a:pPr rtl="0"/>
            <a:r>
              <a:rPr lang="de" sz="8000" dirty="0"/>
              <a:t>Projekt</a:t>
            </a:r>
            <a:br>
              <a:rPr lang="de" sz="8000" dirty="0"/>
            </a:br>
            <a:r>
              <a:rPr lang="de" sz="8000" dirty="0"/>
              <a:t>Daten-visualisierung</a:t>
            </a:r>
          </a:p>
        </p:txBody>
      </p:sp>
      <p:sp>
        <p:nvSpPr>
          <p:cNvPr id="3" name="Untertitel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rtlCol="0">
            <a:normAutofit fontScale="92500" lnSpcReduction="10000"/>
          </a:bodyPr>
          <a:lstStyle/>
          <a:p>
            <a:pPr rtl="0"/>
            <a:r>
              <a:rPr lang="de" sz="2400" dirty="0">
                <a:solidFill>
                  <a:schemeClr val="tx1">
                    <a:lumMod val="85000"/>
                    <a:lumOff val="15000"/>
                  </a:schemeClr>
                </a:solidFill>
              </a:rPr>
              <a:t>Projekt: „</a:t>
            </a:r>
            <a:r>
              <a:rPr lang="de-DE" sz="2400" dirty="0">
                <a:solidFill>
                  <a:schemeClr val="tx1">
                    <a:lumMod val="85000"/>
                    <a:lumOff val="15000"/>
                  </a:schemeClr>
                </a:solidFill>
              </a:rPr>
              <a:t>Globales Glück“</a:t>
            </a:r>
            <a:endParaRPr lang="de" sz="2400" dirty="0">
              <a:solidFill>
                <a:schemeClr val="tx1">
                  <a:lumMod val="85000"/>
                  <a:lumOff val="15000"/>
                </a:schemeClr>
              </a:solidFill>
            </a:endParaRPr>
          </a:p>
          <a:p>
            <a:pPr rtl="0"/>
            <a:r>
              <a:rPr lang="de" sz="2400" dirty="0">
                <a:solidFill>
                  <a:schemeClr val="tx1">
                    <a:lumMod val="85000"/>
                    <a:lumOff val="15000"/>
                  </a:schemeClr>
                </a:solidFill>
              </a:rPr>
              <a:t>Stefan Ronacher</a:t>
            </a:r>
          </a:p>
          <a:p>
            <a:pPr rtl="0"/>
            <a:endParaRPr lang="de" sz="2400" dirty="0">
              <a:solidFill>
                <a:schemeClr val="tx1">
                  <a:lumMod val="85000"/>
                  <a:lumOff val="15000"/>
                </a:schemeClr>
              </a:solidFill>
            </a:endParaRPr>
          </a:p>
        </p:txBody>
      </p:sp>
      <p:pic>
        <p:nvPicPr>
          <p:cNvPr id="5" name="Bild 4" descr="Ein Bild mit einem Gebäude und einer Sitzbank&#10;&#10;Beschreibung wird automatisch generiert">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Gerader Verbinde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Grafik 5">
            <a:extLst>
              <a:ext uri="{FF2B5EF4-FFF2-40B4-BE49-F238E27FC236}">
                <a16:creationId xmlns:a16="http://schemas.microsoft.com/office/drawing/2014/main" id="{FAEDBDD5-66EF-6802-D3AB-29BDB8CD99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76601" y="5694237"/>
            <a:ext cx="2280087" cy="573700"/>
          </a:xfrm>
          <a:prstGeom prst="rect">
            <a:avLst/>
          </a:prstGeom>
        </p:spPr>
      </p:pic>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2C5D1-5B44-A42C-1B36-45BBB65AD938}"/>
              </a:ext>
            </a:extLst>
          </p:cNvPr>
          <p:cNvSpPr>
            <a:spLocks noGrp="1"/>
          </p:cNvSpPr>
          <p:nvPr>
            <p:ph type="title"/>
          </p:nvPr>
        </p:nvSpPr>
        <p:spPr>
          <a:xfrm>
            <a:off x="1097280" y="286603"/>
            <a:ext cx="10058400" cy="1450757"/>
          </a:xfrm>
        </p:spPr>
        <p:txBody>
          <a:bodyPr anchor="b">
            <a:normAutofit/>
          </a:bodyPr>
          <a:lstStyle/>
          <a:p>
            <a:r>
              <a:rPr lang="de-DE" dirty="0"/>
              <a:t>Boxplot</a:t>
            </a:r>
          </a:p>
        </p:txBody>
      </p:sp>
      <p:pic>
        <p:nvPicPr>
          <p:cNvPr id="6" name="Inhaltsplatzhalter 5">
            <a:extLst>
              <a:ext uri="{FF2B5EF4-FFF2-40B4-BE49-F238E27FC236}">
                <a16:creationId xmlns:a16="http://schemas.microsoft.com/office/drawing/2014/main" id="{FE1AAAF4-F23B-0A79-AE47-989912DE910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85980" y="1838190"/>
            <a:ext cx="6904336" cy="4516115"/>
          </a:xfrm>
          <a:noFill/>
        </p:spPr>
      </p:pic>
      <p:sp>
        <p:nvSpPr>
          <p:cNvPr id="11" name="Content Placeholder 3">
            <a:extLst>
              <a:ext uri="{FF2B5EF4-FFF2-40B4-BE49-F238E27FC236}">
                <a16:creationId xmlns:a16="http://schemas.microsoft.com/office/drawing/2014/main" id="{CE76CB41-2FD7-9EFA-2474-7A8767963C76}"/>
              </a:ext>
            </a:extLst>
          </p:cNvPr>
          <p:cNvSpPr>
            <a:spLocks noGrp="1"/>
          </p:cNvSpPr>
          <p:nvPr>
            <p:ph sz="half" idx="2"/>
          </p:nvPr>
        </p:nvSpPr>
        <p:spPr>
          <a:xfrm>
            <a:off x="7090316" y="2120900"/>
            <a:ext cx="4517915" cy="3748194"/>
          </a:xfrm>
        </p:spPr>
        <p:txBody>
          <a:bodyPr>
            <a:normAutofit/>
          </a:bodyPr>
          <a:lstStyle/>
          <a:p>
            <a:r>
              <a:rPr lang="en-US" dirty="0" err="1"/>
              <a:t>Hier</a:t>
            </a:r>
            <a:r>
              <a:rPr lang="en-US" dirty="0"/>
              <a:t> </a:t>
            </a:r>
            <a:r>
              <a:rPr lang="en-US" dirty="0" err="1"/>
              <a:t>sieht</a:t>
            </a:r>
            <a:r>
              <a:rPr lang="en-US" dirty="0"/>
              <a:t> man, </a:t>
            </a:r>
            <a:r>
              <a:rPr lang="en-US" dirty="0" err="1"/>
              <a:t>dass</a:t>
            </a:r>
            <a:r>
              <a:rPr lang="en-US" dirty="0"/>
              <a:t> die </a:t>
            </a:r>
            <a:r>
              <a:rPr lang="en-US" dirty="0" err="1"/>
              <a:t>Glücklichkeitswerte</a:t>
            </a:r>
            <a:r>
              <a:rPr lang="en-US" dirty="0"/>
              <a:t> für </a:t>
            </a:r>
            <a:r>
              <a:rPr lang="en-US" dirty="0" err="1"/>
              <a:t>beide</a:t>
            </a:r>
            <a:r>
              <a:rPr lang="en-US" dirty="0"/>
              <a:t> Jahre </a:t>
            </a:r>
            <a:r>
              <a:rPr lang="en-US" dirty="0" err="1"/>
              <a:t>sehr</a:t>
            </a:r>
            <a:r>
              <a:rPr lang="en-US" dirty="0"/>
              <a:t> </a:t>
            </a:r>
            <a:r>
              <a:rPr lang="en-US" dirty="0" err="1"/>
              <a:t>ähnlich</a:t>
            </a:r>
            <a:r>
              <a:rPr lang="en-US" dirty="0"/>
              <a:t> </a:t>
            </a:r>
            <a:r>
              <a:rPr lang="en-US" dirty="0" err="1"/>
              <a:t>sind</a:t>
            </a:r>
            <a:r>
              <a:rPr lang="en-US" dirty="0"/>
              <a:t>.</a:t>
            </a:r>
          </a:p>
          <a:p>
            <a:r>
              <a:rPr lang="de-DE" dirty="0"/>
              <a:t>Der Median ist praktisch gleich, der </a:t>
            </a:r>
            <a:r>
              <a:rPr lang="de-DE"/>
              <a:t>untere Quartil </a:t>
            </a:r>
            <a:r>
              <a:rPr lang="de-DE" dirty="0"/>
              <a:t>ist ein wenig höher bei 2019.</a:t>
            </a:r>
          </a:p>
        </p:txBody>
      </p:sp>
      <p:sp>
        <p:nvSpPr>
          <p:cNvPr id="13" name="Date Placeholder 4">
            <a:extLst>
              <a:ext uri="{FF2B5EF4-FFF2-40B4-BE49-F238E27FC236}">
                <a16:creationId xmlns:a16="http://schemas.microsoft.com/office/drawing/2014/main" id="{7A86A50E-7F22-AE51-DFA1-3180B356D49C}"/>
              </a:ext>
            </a:extLst>
          </p:cNvPr>
          <p:cNvSpPr>
            <a:spLocks noGrp="1"/>
          </p:cNvSpPr>
          <p:nvPr>
            <p:ph type="dt" sz="half" idx="10"/>
          </p:nvPr>
        </p:nvSpPr>
        <p:spPr>
          <a:xfrm>
            <a:off x="8218426" y="6446838"/>
            <a:ext cx="2584850" cy="365125"/>
          </a:xfrm>
        </p:spPr>
        <p:txBody>
          <a:bodyPr/>
          <a:lstStyle/>
          <a:p>
            <a:pPr rtl="0">
              <a:spcAft>
                <a:spcPts val="600"/>
              </a:spcAft>
            </a:pPr>
            <a:endParaRPr lang="en-US" dirty="0"/>
          </a:p>
          <a:p>
            <a:pPr rtl="0">
              <a:spcAft>
                <a:spcPts val="600"/>
              </a:spcAft>
            </a:pPr>
            <a:endParaRPr lang="en-US" dirty="0"/>
          </a:p>
          <a:p>
            <a:pPr rtl="0">
              <a:spcAft>
                <a:spcPts val="600"/>
              </a:spcAft>
            </a:pPr>
            <a:endParaRPr lang="en-US" dirty="0"/>
          </a:p>
        </p:txBody>
      </p:sp>
    </p:spTree>
    <p:extLst>
      <p:ext uri="{BB962C8B-B14F-4D97-AF65-F5344CB8AC3E}">
        <p14:creationId xmlns:p14="http://schemas.microsoft.com/office/powerpoint/2010/main" val="36121617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hteck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Titel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rtlCol="0" anchor="ctr">
            <a:normAutofit fontScale="90000"/>
          </a:bodyPr>
          <a:lstStyle/>
          <a:p>
            <a:pPr lvl="0" rtl="0"/>
            <a:r>
              <a:rPr lang="de-DE" sz="4800" i="1" dirty="0">
                <a:solidFill>
                  <a:srgbClr val="FFFFFF"/>
                </a:solidFill>
              </a:rPr>
              <a:t>Die Aufgabenstellung sagt: „welchen Einfluss die einzelnen Faktoren auf die Glücklichkeit der Bewohner haben. Finde außerdem heraus, ob es einen Zusammenhang zwischen verschiedenen Faktoren gibt.“</a:t>
            </a:r>
            <a:br>
              <a:rPr lang="de-DE" sz="4800" i="1" dirty="0">
                <a:solidFill>
                  <a:srgbClr val="FFFFFF"/>
                </a:solidFill>
              </a:rPr>
            </a:br>
            <a:r>
              <a:rPr lang="de-DE" sz="4800" i="1" dirty="0">
                <a:solidFill>
                  <a:srgbClr val="FFFFFF"/>
                </a:solidFill>
              </a:rPr>
              <a:t>Deshalb hier Grafiken die das Verhältnis zur Glücklichkeit zeigen.</a:t>
            </a:r>
            <a:br>
              <a:rPr lang="de-DE" sz="4800" i="1" dirty="0">
                <a:solidFill>
                  <a:srgbClr val="FFFFFF"/>
                </a:solidFill>
              </a:rPr>
            </a:br>
            <a:endParaRPr lang="de" sz="4800" i="1" dirty="0">
              <a:solidFill>
                <a:srgbClr val="FFFFFF"/>
              </a:solidFill>
            </a:endParaRPr>
          </a:p>
        </p:txBody>
      </p:sp>
      <p:sp>
        <p:nvSpPr>
          <p:cNvPr id="49" name="Rechteck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de-DE"/>
          </a:p>
        </p:txBody>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2C5D1-5B44-A42C-1B36-45BBB65AD938}"/>
              </a:ext>
            </a:extLst>
          </p:cNvPr>
          <p:cNvSpPr>
            <a:spLocks noGrp="1"/>
          </p:cNvSpPr>
          <p:nvPr>
            <p:ph type="title"/>
          </p:nvPr>
        </p:nvSpPr>
        <p:spPr>
          <a:xfrm>
            <a:off x="1097280" y="286603"/>
            <a:ext cx="10058400" cy="1450757"/>
          </a:xfrm>
        </p:spPr>
        <p:txBody>
          <a:bodyPr anchor="b">
            <a:normAutofit/>
          </a:bodyPr>
          <a:lstStyle/>
          <a:p>
            <a:r>
              <a:rPr lang="de-DE" dirty="0"/>
              <a:t>Scatterplot 1</a:t>
            </a:r>
          </a:p>
        </p:txBody>
      </p:sp>
      <p:pic>
        <p:nvPicPr>
          <p:cNvPr id="6" name="Inhaltsplatzhalter 5" descr="Ein Bild, das Diagramm, Reihe, Screenshot, Text enthält.&#10;&#10;Automatisch generierte Beschreibung">
            <a:extLst>
              <a:ext uri="{FF2B5EF4-FFF2-40B4-BE49-F238E27FC236}">
                <a16:creationId xmlns:a16="http://schemas.microsoft.com/office/drawing/2014/main" id="{FE1AAAF4-F23B-0A79-AE47-989912DE910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85980" y="1838190"/>
            <a:ext cx="6904336" cy="4575310"/>
          </a:xfrm>
          <a:noFill/>
        </p:spPr>
      </p:pic>
      <p:sp>
        <p:nvSpPr>
          <p:cNvPr id="11" name="Content Placeholder 3">
            <a:extLst>
              <a:ext uri="{FF2B5EF4-FFF2-40B4-BE49-F238E27FC236}">
                <a16:creationId xmlns:a16="http://schemas.microsoft.com/office/drawing/2014/main" id="{CE76CB41-2FD7-9EFA-2474-7A8767963C76}"/>
              </a:ext>
            </a:extLst>
          </p:cNvPr>
          <p:cNvSpPr>
            <a:spLocks noGrp="1"/>
          </p:cNvSpPr>
          <p:nvPr>
            <p:ph sz="half" idx="2"/>
          </p:nvPr>
        </p:nvSpPr>
        <p:spPr>
          <a:xfrm>
            <a:off x="7090316" y="2120900"/>
            <a:ext cx="4065363" cy="3748194"/>
          </a:xfrm>
        </p:spPr>
        <p:txBody>
          <a:bodyPr/>
          <a:lstStyle/>
          <a:p>
            <a:r>
              <a:rPr lang="en-US" dirty="0"/>
              <a:t>Man </a:t>
            </a:r>
            <a:r>
              <a:rPr lang="en-US" dirty="0" err="1"/>
              <a:t>sieht</a:t>
            </a:r>
            <a:r>
              <a:rPr lang="en-US" dirty="0"/>
              <a:t>, die Trendlines </a:t>
            </a:r>
            <a:r>
              <a:rPr lang="en-US" dirty="0" err="1"/>
              <a:t>überschneiden</a:t>
            </a:r>
            <a:r>
              <a:rPr lang="en-US" dirty="0"/>
              <a:t> </a:t>
            </a:r>
            <a:r>
              <a:rPr lang="en-US" dirty="0" err="1"/>
              <a:t>sich</a:t>
            </a:r>
            <a:r>
              <a:rPr lang="en-US" dirty="0"/>
              <a:t>, und es </a:t>
            </a:r>
            <a:r>
              <a:rPr lang="en-US" dirty="0" err="1"/>
              <a:t>gibt</a:t>
            </a:r>
            <a:r>
              <a:rPr lang="en-US" dirty="0"/>
              <a:t> </a:t>
            </a:r>
            <a:r>
              <a:rPr lang="en-US" dirty="0" err="1"/>
              <a:t>wenig</a:t>
            </a:r>
            <a:r>
              <a:rPr lang="en-US" dirty="0"/>
              <a:t> </a:t>
            </a:r>
            <a:r>
              <a:rPr lang="en-US" dirty="0" err="1"/>
              <a:t>Streuung</a:t>
            </a:r>
            <a:r>
              <a:rPr lang="en-US" dirty="0"/>
              <a:t> der </a:t>
            </a:r>
            <a:r>
              <a:rPr lang="en-US" dirty="0" err="1"/>
              <a:t>Werte</a:t>
            </a:r>
            <a:r>
              <a:rPr lang="en-US" dirty="0"/>
              <a:t>.</a:t>
            </a:r>
          </a:p>
          <a:p>
            <a:r>
              <a:rPr lang="en-US" dirty="0"/>
              <a:t>Es </a:t>
            </a:r>
            <a:r>
              <a:rPr lang="en-US" dirty="0" err="1"/>
              <a:t>gibt</a:t>
            </a:r>
            <a:r>
              <a:rPr lang="en-US" dirty="0"/>
              <a:t> </a:t>
            </a:r>
            <a:r>
              <a:rPr lang="en-US" dirty="0" err="1"/>
              <a:t>ein</a:t>
            </a:r>
            <a:r>
              <a:rPr lang="en-US" dirty="0"/>
              <a:t> </a:t>
            </a:r>
            <a:r>
              <a:rPr lang="en-US" dirty="0" err="1"/>
              <a:t>gewisses</a:t>
            </a:r>
            <a:r>
              <a:rPr lang="en-US" dirty="0"/>
              <a:t> </a:t>
            </a:r>
            <a:r>
              <a:rPr lang="en-US" dirty="0" err="1"/>
              <a:t>Verhältnis</a:t>
            </a:r>
            <a:r>
              <a:rPr lang="en-US" dirty="0"/>
              <a:t> </a:t>
            </a:r>
            <a:r>
              <a:rPr lang="en-US" dirty="0" err="1"/>
              <a:t>zwischen</a:t>
            </a:r>
            <a:r>
              <a:rPr lang="en-US" dirty="0"/>
              <a:t> BPI pro Kopf und </a:t>
            </a:r>
            <a:r>
              <a:rPr lang="en-US" dirty="0" err="1"/>
              <a:t>Glücklichkeitswert</a:t>
            </a:r>
            <a:r>
              <a:rPr lang="en-US" dirty="0"/>
              <a:t>.</a:t>
            </a:r>
          </a:p>
        </p:txBody>
      </p:sp>
      <p:sp>
        <p:nvSpPr>
          <p:cNvPr id="13" name="Date Placeholder 4">
            <a:extLst>
              <a:ext uri="{FF2B5EF4-FFF2-40B4-BE49-F238E27FC236}">
                <a16:creationId xmlns:a16="http://schemas.microsoft.com/office/drawing/2014/main" id="{7A86A50E-7F22-AE51-DFA1-3180B356D49C}"/>
              </a:ext>
            </a:extLst>
          </p:cNvPr>
          <p:cNvSpPr>
            <a:spLocks noGrp="1"/>
          </p:cNvSpPr>
          <p:nvPr>
            <p:ph type="dt" sz="half" idx="10"/>
          </p:nvPr>
        </p:nvSpPr>
        <p:spPr>
          <a:xfrm>
            <a:off x="8218426" y="6446838"/>
            <a:ext cx="2584850" cy="365125"/>
          </a:xfrm>
        </p:spPr>
        <p:txBody>
          <a:bodyPr/>
          <a:lstStyle/>
          <a:p>
            <a:pPr rtl="0">
              <a:spcAft>
                <a:spcPts val="600"/>
              </a:spcAft>
            </a:pPr>
            <a:endParaRPr lang="en-US" dirty="0"/>
          </a:p>
          <a:p>
            <a:pPr rtl="0">
              <a:spcAft>
                <a:spcPts val="600"/>
              </a:spcAft>
            </a:pPr>
            <a:endParaRPr lang="en-US" dirty="0"/>
          </a:p>
          <a:p>
            <a:pPr rtl="0">
              <a:spcAft>
                <a:spcPts val="600"/>
              </a:spcAft>
            </a:pPr>
            <a:endParaRPr lang="en-US" dirty="0"/>
          </a:p>
        </p:txBody>
      </p:sp>
    </p:spTree>
    <p:extLst>
      <p:ext uri="{BB962C8B-B14F-4D97-AF65-F5344CB8AC3E}">
        <p14:creationId xmlns:p14="http://schemas.microsoft.com/office/powerpoint/2010/main" val="28972332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2C5D1-5B44-A42C-1B36-45BBB65AD938}"/>
              </a:ext>
            </a:extLst>
          </p:cNvPr>
          <p:cNvSpPr>
            <a:spLocks noGrp="1"/>
          </p:cNvSpPr>
          <p:nvPr>
            <p:ph type="title"/>
          </p:nvPr>
        </p:nvSpPr>
        <p:spPr>
          <a:xfrm>
            <a:off x="1097280" y="286603"/>
            <a:ext cx="10058400" cy="1450757"/>
          </a:xfrm>
        </p:spPr>
        <p:txBody>
          <a:bodyPr anchor="b">
            <a:normAutofit/>
          </a:bodyPr>
          <a:lstStyle/>
          <a:p>
            <a:r>
              <a:rPr lang="de-DE" dirty="0"/>
              <a:t>Scatterplot 2</a:t>
            </a:r>
          </a:p>
        </p:txBody>
      </p:sp>
      <p:pic>
        <p:nvPicPr>
          <p:cNvPr id="6" name="Inhaltsplatzhalter 5">
            <a:extLst>
              <a:ext uri="{FF2B5EF4-FFF2-40B4-BE49-F238E27FC236}">
                <a16:creationId xmlns:a16="http://schemas.microsoft.com/office/drawing/2014/main" id="{FE1AAAF4-F23B-0A79-AE47-989912DE910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85980" y="1838190"/>
            <a:ext cx="6904336" cy="4516115"/>
          </a:xfrm>
          <a:noFill/>
        </p:spPr>
      </p:pic>
      <p:sp>
        <p:nvSpPr>
          <p:cNvPr id="11" name="Content Placeholder 3">
            <a:extLst>
              <a:ext uri="{FF2B5EF4-FFF2-40B4-BE49-F238E27FC236}">
                <a16:creationId xmlns:a16="http://schemas.microsoft.com/office/drawing/2014/main" id="{CE76CB41-2FD7-9EFA-2474-7A8767963C76}"/>
              </a:ext>
            </a:extLst>
          </p:cNvPr>
          <p:cNvSpPr>
            <a:spLocks noGrp="1"/>
          </p:cNvSpPr>
          <p:nvPr>
            <p:ph sz="half" idx="2"/>
          </p:nvPr>
        </p:nvSpPr>
        <p:spPr>
          <a:xfrm>
            <a:off x="7090316" y="2120900"/>
            <a:ext cx="4517915" cy="3748194"/>
          </a:xfrm>
        </p:spPr>
        <p:txBody>
          <a:bodyPr>
            <a:normAutofit lnSpcReduction="10000"/>
          </a:bodyPr>
          <a:lstStyle/>
          <a:p>
            <a:r>
              <a:rPr lang="en-US" dirty="0"/>
              <a:t>Man </a:t>
            </a:r>
            <a:r>
              <a:rPr lang="en-US" dirty="0" err="1"/>
              <a:t>sieht</a:t>
            </a:r>
            <a:r>
              <a:rPr lang="en-US" dirty="0"/>
              <a:t>, die Trendlines </a:t>
            </a:r>
            <a:r>
              <a:rPr lang="en-US" dirty="0" err="1"/>
              <a:t>überschneiden</a:t>
            </a:r>
            <a:r>
              <a:rPr lang="en-US" dirty="0"/>
              <a:t> </a:t>
            </a:r>
            <a:r>
              <a:rPr lang="en-US" dirty="0" err="1"/>
              <a:t>sich</a:t>
            </a:r>
            <a:r>
              <a:rPr lang="en-US" dirty="0"/>
              <a:t>.  Die </a:t>
            </a:r>
            <a:r>
              <a:rPr lang="en-US" dirty="0" err="1"/>
              <a:t>Werte</a:t>
            </a:r>
            <a:r>
              <a:rPr lang="en-US" dirty="0"/>
              <a:t> für die Jahre </a:t>
            </a:r>
            <a:r>
              <a:rPr lang="en-US" dirty="0" err="1"/>
              <a:t>sind</a:t>
            </a:r>
            <a:r>
              <a:rPr lang="en-US" dirty="0"/>
              <a:t> </a:t>
            </a:r>
            <a:r>
              <a:rPr lang="en-US" dirty="0" err="1"/>
              <a:t>ähnlich</a:t>
            </a:r>
            <a:r>
              <a:rPr lang="en-US" dirty="0"/>
              <a:t>, in der </a:t>
            </a:r>
            <a:r>
              <a:rPr lang="en-US" dirty="0" err="1"/>
              <a:t>selben</a:t>
            </a:r>
            <a:r>
              <a:rPr lang="en-US" dirty="0"/>
              <a:t> Wolke.</a:t>
            </a:r>
          </a:p>
          <a:p>
            <a:r>
              <a:rPr lang="en-US" dirty="0"/>
              <a:t>Es </a:t>
            </a:r>
            <a:r>
              <a:rPr lang="en-US" dirty="0" err="1"/>
              <a:t>gibt</a:t>
            </a:r>
            <a:r>
              <a:rPr lang="en-US" dirty="0"/>
              <a:t> </a:t>
            </a:r>
            <a:r>
              <a:rPr lang="en-US" dirty="0" err="1"/>
              <a:t>ein</a:t>
            </a:r>
            <a:r>
              <a:rPr lang="en-US" dirty="0"/>
              <a:t> </a:t>
            </a:r>
            <a:r>
              <a:rPr lang="en-US" dirty="0" err="1"/>
              <a:t>gewisses</a:t>
            </a:r>
            <a:r>
              <a:rPr lang="en-US" dirty="0"/>
              <a:t> </a:t>
            </a:r>
            <a:r>
              <a:rPr lang="en-US" dirty="0" err="1"/>
              <a:t>Verhältnis</a:t>
            </a:r>
            <a:r>
              <a:rPr lang="en-US" dirty="0"/>
              <a:t> </a:t>
            </a:r>
            <a:r>
              <a:rPr lang="en-US" dirty="0" err="1"/>
              <a:t>zwischen</a:t>
            </a:r>
            <a:r>
              <a:rPr lang="en-US" dirty="0"/>
              <a:t> </a:t>
            </a:r>
            <a:r>
              <a:rPr lang="en-US" dirty="0" err="1"/>
              <a:t>Sozailhilfe</a:t>
            </a:r>
            <a:r>
              <a:rPr lang="en-US" dirty="0"/>
              <a:t> und </a:t>
            </a:r>
            <a:r>
              <a:rPr lang="en-US" dirty="0" err="1"/>
              <a:t>Glücklichkeitswert</a:t>
            </a:r>
            <a:r>
              <a:rPr lang="en-US" dirty="0"/>
              <a:t>.</a:t>
            </a:r>
          </a:p>
          <a:p>
            <a:r>
              <a:rPr lang="en-US" dirty="0" err="1"/>
              <a:t>Ausser</a:t>
            </a:r>
            <a:r>
              <a:rPr lang="en-US" dirty="0"/>
              <a:t> </a:t>
            </a:r>
            <a:r>
              <a:rPr lang="en-US" dirty="0" err="1"/>
              <a:t>ein</a:t>
            </a:r>
            <a:r>
              <a:rPr lang="en-US" dirty="0"/>
              <a:t> </a:t>
            </a:r>
            <a:r>
              <a:rPr lang="en-US" dirty="0" err="1"/>
              <a:t>paar</a:t>
            </a:r>
            <a:r>
              <a:rPr lang="en-US" dirty="0"/>
              <a:t> </a:t>
            </a:r>
            <a:r>
              <a:rPr lang="en-US" dirty="0" err="1"/>
              <a:t>Ausreissern</a:t>
            </a:r>
            <a:r>
              <a:rPr lang="en-US" dirty="0"/>
              <a:t> </a:t>
            </a:r>
            <a:r>
              <a:rPr lang="en-US" dirty="0" err="1"/>
              <a:t>ist</a:t>
            </a:r>
            <a:r>
              <a:rPr lang="en-US" dirty="0"/>
              <a:t> </a:t>
            </a:r>
            <a:r>
              <a:rPr lang="en-US" dirty="0" err="1"/>
              <a:t>alles</a:t>
            </a:r>
            <a:r>
              <a:rPr lang="en-US" dirty="0"/>
              <a:t> </a:t>
            </a:r>
            <a:r>
              <a:rPr lang="en-US" dirty="0" err="1"/>
              <a:t>ziemlich</a:t>
            </a:r>
            <a:r>
              <a:rPr lang="en-US" dirty="0"/>
              <a:t> </a:t>
            </a:r>
            <a:r>
              <a:rPr lang="en-US" dirty="0" err="1"/>
              <a:t>Nahe</a:t>
            </a:r>
            <a:r>
              <a:rPr lang="en-US" dirty="0"/>
              <a:t> der trendline.</a:t>
            </a:r>
          </a:p>
          <a:p>
            <a:r>
              <a:rPr lang="en-US" dirty="0"/>
              <a:t>In der </a:t>
            </a:r>
            <a:r>
              <a:rPr lang="en-US" dirty="0" err="1"/>
              <a:t>Nähe</a:t>
            </a:r>
            <a:r>
              <a:rPr lang="en-US" dirty="0"/>
              <a:t> der Null </a:t>
            </a:r>
            <a:r>
              <a:rPr lang="en-US" dirty="0" err="1"/>
              <a:t>ist</a:t>
            </a:r>
            <a:r>
              <a:rPr lang="en-US" dirty="0"/>
              <a:t> fast </a:t>
            </a:r>
            <a:r>
              <a:rPr lang="en-US" dirty="0" err="1"/>
              <a:t>nichts</a:t>
            </a:r>
            <a:r>
              <a:rPr lang="en-US" dirty="0"/>
              <a:t> </a:t>
            </a:r>
            <a:r>
              <a:rPr lang="en-US" dirty="0" err="1"/>
              <a:t>zu</a:t>
            </a:r>
            <a:r>
              <a:rPr lang="en-US" dirty="0"/>
              <a:t> </a:t>
            </a:r>
            <a:r>
              <a:rPr lang="en-US" dirty="0" err="1"/>
              <a:t>finden</a:t>
            </a:r>
            <a:r>
              <a:rPr lang="en-US" dirty="0"/>
              <a:t>.  Es </a:t>
            </a:r>
            <a:r>
              <a:rPr lang="en-US" dirty="0" err="1"/>
              <a:t>gibt</a:t>
            </a:r>
            <a:r>
              <a:rPr lang="en-US" dirty="0"/>
              <a:t> also </a:t>
            </a:r>
            <a:r>
              <a:rPr lang="en-US" dirty="0" err="1"/>
              <a:t>keine</a:t>
            </a:r>
            <a:r>
              <a:rPr lang="en-US" dirty="0"/>
              <a:t> </a:t>
            </a:r>
            <a:r>
              <a:rPr lang="en-US" dirty="0" err="1"/>
              <a:t>kleinen</a:t>
            </a:r>
            <a:r>
              <a:rPr lang="en-US" dirty="0"/>
              <a:t> </a:t>
            </a:r>
            <a:r>
              <a:rPr lang="en-US" dirty="0" err="1"/>
              <a:t>Werte</a:t>
            </a:r>
            <a:r>
              <a:rPr lang="en-US" dirty="0"/>
              <a:t>  für </a:t>
            </a:r>
            <a:r>
              <a:rPr lang="en-US" dirty="0" err="1"/>
              <a:t>Sozialhilfe</a:t>
            </a:r>
            <a:r>
              <a:rPr lang="en-US" dirty="0"/>
              <a:t> und </a:t>
            </a:r>
            <a:r>
              <a:rPr lang="en-US" dirty="0" err="1"/>
              <a:t>Glücklichkeitswerte</a:t>
            </a:r>
            <a:r>
              <a:rPr lang="en-US" dirty="0"/>
              <a:t>.</a:t>
            </a:r>
          </a:p>
        </p:txBody>
      </p:sp>
      <p:sp>
        <p:nvSpPr>
          <p:cNvPr id="13" name="Date Placeholder 4">
            <a:extLst>
              <a:ext uri="{FF2B5EF4-FFF2-40B4-BE49-F238E27FC236}">
                <a16:creationId xmlns:a16="http://schemas.microsoft.com/office/drawing/2014/main" id="{7A86A50E-7F22-AE51-DFA1-3180B356D49C}"/>
              </a:ext>
            </a:extLst>
          </p:cNvPr>
          <p:cNvSpPr>
            <a:spLocks noGrp="1"/>
          </p:cNvSpPr>
          <p:nvPr>
            <p:ph type="dt" sz="half" idx="10"/>
          </p:nvPr>
        </p:nvSpPr>
        <p:spPr>
          <a:xfrm>
            <a:off x="8218426" y="6446838"/>
            <a:ext cx="2584850" cy="365125"/>
          </a:xfrm>
        </p:spPr>
        <p:txBody>
          <a:bodyPr/>
          <a:lstStyle/>
          <a:p>
            <a:pPr rtl="0">
              <a:spcAft>
                <a:spcPts val="600"/>
              </a:spcAft>
            </a:pPr>
            <a:endParaRPr lang="en-US" dirty="0"/>
          </a:p>
          <a:p>
            <a:pPr rtl="0">
              <a:spcAft>
                <a:spcPts val="600"/>
              </a:spcAft>
            </a:pPr>
            <a:endParaRPr lang="en-US" dirty="0"/>
          </a:p>
          <a:p>
            <a:pPr rtl="0">
              <a:spcAft>
                <a:spcPts val="600"/>
              </a:spcAft>
            </a:pPr>
            <a:endParaRPr lang="en-US" dirty="0"/>
          </a:p>
        </p:txBody>
      </p:sp>
    </p:spTree>
    <p:extLst>
      <p:ext uri="{BB962C8B-B14F-4D97-AF65-F5344CB8AC3E}">
        <p14:creationId xmlns:p14="http://schemas.microsoft.com/office/powerpoint/2010/main" val="30024679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2C5D1-5B44-A42C-1B36-45BBB65AD938}"/>
              </a:ext>
            </a:extLst>
          </p:cNvPr>
          <p:cNvSpPr>
            <a:spLocks noGrp="1"/>
          </p:cNvSpPr>
          <p:nvPr>
            <p:ph type="title"/>
          </p:nvPr>
        </p:nvSpPr>
        <p:spPr>
          <a:xfrm>
            <a:off x="1097280" y="286603"/>
            <a:ext cx="10058400" cy="1450757"/>
          </a:xfrm>
        </p:spPr>
        <p:txBody>
          <a:bodyPr anchor="b">
            <a:normAutofit/>
          </a:bodyPr>
          <a:lstStyle/>
          <a:p>
            <a:r>
              <a:rPr lang="de-DE" dirty="0"/>
              <a:t>Scatterplot 3</a:t>
            </a:r>
          </a:p>
        </p:txBody>
      </p:sp>
      <p:pic>
        <p:nvPicPr>
          <p:cNvPr id="6" name="Inhaltsplatzhalter 5">
            <a:extLst>
              <a:ext uri="{FF2B5EF4-FFF2-40B4-BE49-F238E27FC236}">
                <a16:creationId xmlns:a16="http://schemas.microsoft.com/office/drawing/2014/main" id="{FE1AAAF4-F23B-0A79-AE47-989912DE910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85980" y="1838190"/>
            <a:ext cx="6904336" cy="4516115"/>
          </a:xfrm>
          <a:noFill/>
        </p:spPr>
      </p:pic>
      <p:sp>
        <p:nvSpPr>
          <p:cNvPr id="11" name="Content Placeholder 3">
            <a:extLst>
              <a:ext uri="{FF2B5EF4-FFF2-40B4-BE49-F238E27FC236}">
                <a16:creationId xmlns:a16="http://schemas.microsoft.com/office/drawing/2014/main" id="{CE76CB41-2FD7-9EFA-2474-7A8767963C76}"/>
              </a:ext>
            </a:extLst>
          </p:cNvPr>
          <p:cNvSpPr>
            <a:spLocks noGrp="1"/>
          </p:cNvSpPr>
          <p:nvPr>
            <p:ph sz="half" idx="2"/>
          </p:nvPr>
        </p:nvSpPr>
        <p:spPr>
          <a:xfrm>
            <a:off x="7090316" y="2120900"/>
            <a:ext cx="4517915" cy="3748194"/>
          </a:xfrm>
        </p:spPr>
        <p:txBody>
          <a:bodyPr>
            <a:normAutofit/>
          </a:bodyPr>
          <a:lstStyle/>
          <a:p>
            <a:r>
              <a:rPr lang="en-US" dirty="0"/>
              <a:t>Man </a:t>
            </a:r>
            <a:r>
              <a:rPr lang="en-US" dirty="0" err="1"/>
              <a:t>sieht</a:t>
            </a:r>
            <a:r>
              <a:rPr lang="en-US" dirty="0"/>
              <a:t>, die Trendlines </a:t>
            </a:r>
            <a:r>
              <a:rPr lang="en-US" dirty="0" err="1"/>
              <a:t>sind</a:t>
            </a:r>
            <a:r>
              <a:rPr lang="en-US" dirty="0"/>
              <a:t> </a:t>
            </a:r>
            <a:r>
              <a:rPr lang="en-US" dirty="0" err="1"/>
              <a:t>paralell</a:t>
            </a:r>
            <a:r>
              <a:rPr lang="en-US" dirty="0"/>
              <a:t>.  Der </a:t>
            </a:r>
            <a:r>
              <a:rPr lang="en-US" dirty="0" err="1"/>
              <a:t>Glücklichkeitswert</a:t>
            </a:r>
            <a:r>
              <a:rPr lang="en-US" dirty="0"/>
              <a:t> von 2018 </a:t>
            </a:r>
            <a:r>
              <a:rPr lang="en-US" dirty="0" err="1"/>
              <a:t>ist</a:t>
            </a:r>
            <a:r>
              <a:rPr lang="en-US" dirty="0"/>
              <a:t> </a:t>
            </a:r>
            <a:r>
              <a:rPr lang="en-US" dirty="0" err="1"/>
              <a:t>im</a:t>
            </a:r>
            <a:r>
              <a:rPr lang="en-US" dirty="0"/>
              <a:t> </a:t>
            </a:r>
            <a:r>
              <a:rPr lang="en-US" dirty="0" err="1"/>
              <a:t>Schnitt</a:t>
            </a:r>
            <a:r>
              <a:rPr lang="en-US" dirty="0"/>
              <a:t> </a:t>
            </a:r>
            <a:r>
              <a:rPr lang="en-US" dirty="0" err="1"/>
              <a:t>höher</a:t>
            </a:r>
            <a:r>
              <a:rPr lang="en-US" dirty="0"/>
              <a:t> </a:t>
            </a:r>
            <a:r>
              <a:rPr lang="en-US" dirty="0" err="1"/>
              <a:t>als</a:t>
            </a:r>
            <a:r>
              <a:rPr lang="en-US" dirty="0"/>
              <a:t> der von 2019.</a:t>
            </a:r>
          </a:p>
          <a:p>
            <a:r>
              <a:rPr lang="en-US" dirty="0"/>
              <a:t>Es </a:t>
            </a:r>
            <a:r>
              <a:rPr lang="en-US" dirty="0" err="1"/>
              <a:t>gibt</a:t>
            </a:r>
            <a:r>
              <a:rPr lang="en-US" dirty="0"/>
              <a:t> </a:t>
            </a:r>
            <a:r>
              <a:rPr lang="en-US" dirty="0" err="1"/>
              <a:t>ein</a:t>
            </a:r>
            <a:r>
              <a:rPr lang="en-US" dirty="0"/>
              <a:t> </a:t>
            </a:r>
            <a:r>
              <a:rPr lang="en-US" dirty="0" err="1"/>
              <a:t>gewisses</a:t>
            </a:r>
            <a:r>
              <a:rPr lang="en-US" dirty="0"/>
              <a:t> </a:t>
            </a:r>
            <a:r>
              <a:rPr lang="en-US" dirty="0" err="1"/>
              <a:t>Verhältnis</a:t>
            </a:r>
            <a:r>
              <a:rPr lang="en-US" dirty="0"/>
              <a:t> </a:t>
            </a:r>
            <a:r>
              <a:rPr lang="en-US" dirty="0" err="1"/>
              <a:t>zwischen</a:t>
            </a:r>
            <a:r>
              <a:rPr lang="en-US" dirty="0"/>
              <a:t> </a:t>
            </a:r>
            <a:r>
              <a:rPr lang="en-US" dirty="0" err="1"/>
              <a:t>Lebenserwartung</a:t>
            </a:r>
            <a:r>
              <a:rPr lang="en-US" dirty="0"/>
              <a:t> und </a:t>
            </a:r>
            <a:r>
              <a:rPr lang="en-US" dirty="0" err="1"/>
              <a:t>Glücklichkeitswert</a:t>
            </a:r>
            <a:r>
              <a:rPr lang="en-US" dirty="0"/>
              <a:t>.</a:t>
            </a:r>
          </a:p>
        </p:txBody>
      </p:sp>
      <p:sp>
        <p:nvSpPr>
          <p:cNvPr id="13" name="Date Placeholder 4">
            <a:extLst>
              <a:ext uri="{FF2B5EF4-FFF2-40B4-BE49-F238E27FC236}">
                <a16:creationId xmlns:a16="http://schemas.microsoft.com/office/drawing/2014/main" id="{7A86A50E-7F22-AE51-DFA1-3180B356D49C}"/>
              </a:ext>
            </a:extLst>
          </p:cNvPr>
          <p:cNvSpPr>
            <a:spLocks noGrp="1"/>
          </p:cNvSpPr>
          <p:nvPr>
            <p:ph type="dt" sz="half" idx="10"/>
          </p:nvPr>
        </p:nvSpPr>
        <p:spPr>
          <a:xfrm>
            <a:off x="8218426" y="6446838"/>
            <a:ext cx="2584850" cy="365125"/>
          </a:xfrm>
        </p:spPr>
        <p:txBody>
          <a:bodyPr/>
          <a:lstStyle/>
          <a:p>
            <a:pPr rtl="0">
              <a:spcAft>
                <a:spcPts val="600"/>
              </a:spcAft>
            </a:pPr>
            <a:endParaRPr lang="en-US" dirty="0"/>
          </a:p>
          <a:p>
            <a:pPr rtl="0">
              <a:spcAft>
                <a:spcPts val="600"/>
              </a:spcAft>
            </a:pPr>
            <a:endParaRPr lang="en-US" dirty="0"/>
          </a:p>
          <a:p>
            <a:pPr rtl="0">
              <a:spcAft>
                <a:spcPts val="600"/>
              </a:spcAft>
            </a:pPr>
            <a:endParaRPr lang="en-US" dirty="0"/>
          </a:p>
        </p:txBody>
      </p:sp>
    </p:spTree>
    <p:extLst>
      <p:ext uri="{BB962C8B-B14F-4D97-AF65-F5344CB8AC3E}">
        <p14:creationId xmlns:p14="http://schemas.microsoft.com/office/powerpoint/2010/main" val="3476444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2C5D1-5B44-A42C-1B36-45BBB65AD938}"/>
              </a:ext>
            </a:extLst>
          </p:cNvPr>
          <p:cNvSpPr>
            <a:spLocks noGrp="1"/>
          </p:cNvSpPr>
          <p:nvPr>
            <p:ph type="title"/>
          </p:nvPr>
        </p:nvSpPr>
        <p:spPr>
          <a:xfrm>
            <a:off x="1097280" y="286603"/>
            <a:ext cx="10058400" cy="1450757"/>
          </a:xfrm>
        </p:spPr>
        <p:txBody>
          <a:bodyPr anchor="b">
            <a:normAutofit/>
          </a:bodyPr>
          <a:lstStyle/>
          <a:p>
            <a:r>
              <a:rPr lang="de-DE" dirty="0"/>
              <a:t>Scatterplot 4</a:t>
            </a:r>
          </a:p>
        </p:txBody>
      </p:sp>
      <p:pic>
        <p:nvPicPr>
          <p:cNvPr id="6" name="Inhaltsplatzhalter 5">
            <a:extLst>
              <a:ext uri="{FF2B5EF4-FFF2-40B4-BE49-F238E27FC236}">
                <a16:creationId xmlns:a16="http://schemas.microsoft.com/office/drawing/2014/main" id="{FE1AAAF4-F23B-0A79-AE47-989912DE910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85980" y="1838190"/>
            <a:ext cx="6904336" cy="4516115"/>
          </a:xfrm>
          <a:noFill/>
        </p:spPr>
      </p:pic>
      <p:sp>
        <p:nvSpPr>
          <p:cNvPr id="11" name="Content Placeholder 3">
            <a:extLst>
              <a:ext uri="{FF2B5EF4-FFF2-40B4-BE49-F238E27FC236}">
                <a16:creationId xmlns:a16="http://schemas.microsoft.com/office/drawing/2014/main" id="{CE76CB41-2FD7-9EFA-2474-7A8767963C76}"/>
              </a:ext>
            </a:extLst>
          </p:cNvPr>
          <p:cNvSpPr>
            <a:spLocks noGrp="1"/>
          </p:cNvSpPr>
          <p:nvPr>
            <p:ph sz="half" idx="2"/>
          </p:nvPr>
        </p:nvSpPr>
        <p:spPr>
          <a:xfrm>
            <a:off x="7090316" y="2120900"/>
            <a:ext cx="4517915" cy="3748194"/>
          </a:xfrm>
        </p:spPr>
        <p:txBody>
          <a:bodyPr>
            <a:normAutofit/>
          </a:bodyPr>
          <a:lstStyle/>
          <a:p>
            <a:r>
              <a:rPr lang="en-US" dirty="0"/>
              <a:t>Die Trendlines </a:t>
            </a:r>
            <a:r>
              <a:rPr lang="en-US" dirty="0" err="1"/>
              <a:t>spalten</a:t>
            </a:r>
            <a:r>
              <a:rPr lang="en-US" dirty="0"/>
              <a:t> </a:t>
            </a:r>
            <a:r>
              <a:rPr lang="en-US" dirty="0" err="1"/>
              <a:t>sich</a:t>
            </a:r>
            <a:r>
              <a:rPr lang="en-US" dirty="0"/>
              <a:t>.  Für die </a:t>
            </a:r>
            <a:r>
              <a:rPr lang="en-US" dirty="0" err="1"/>
              <a:t>höheren</a:t>
            </a:r>
            <a:r>
              <a:rPr lang="en-US" dirty="0"/>
              <a:t> </a:t>
            </a:r>
            <a:r>
              <a:rPr lang="en-US" dirty="0" err="1"/>
              <a:t>Werte</a:t>
            </a:r>
            <a:r>
              <a:rPr lang="en-US" dirty="0"/>
              <a:t> </a:t>
            </a:r>
            <a:r>
              <a:rPr lang="en-US" dirty="0" err="1"/>
              <a:t>sind</a:t>
            </a:r>
            <a:r>
              <a:rPr lang="en-US" dirty="0"/>
              <a:t> die </a:t>
            </a:r>
            <a:r>
              <a:rPr lang="en-US" dirty="0" err="1"/>
              <a:t>Werte</a:t>
            </a:r>
            <a:r>
              <a:rPr lang="en-US" dirty="0"/>
              <a:t> </a:t>
            </a:r>
            <a:r>
              <a:rPr lang="en-US" dirty="0" err="1"/>
              <a:t>verschieden</a:t>
            </a:r>
            <a:r>
              <a:rPr lang="en-US" dirty="0"/>
              <a:t>.  Man </a:t>
            </a:r>
            <a:r>
              <a:rPr lang="en-US" dirty="0" err="1"/>
              <a:t>sieht</a:t>
            </a:r>
            <a:r>
              <a:rPr lang="en-US" dirty="0"/>
              <a:t>, </a:t>
            </a:r>
            <a:r>
              <a:rPr lang="en-US" dirty="0" err="1"/>
              <a:t>dass</a:t>
            </a:r>
            <a:r>
              <a:rPr lang="en-US" dirty="0"/>
              <a:t> die </a:t>
            </a:r>
            <a:r>
              <a:rPr lang="en-US" dirty="0" err="1"/>
              <a:t>Werte</a:t>
            </a:r>
            <a:r>
              <a:rPr lang="en-US" dirty="0"/>
              <a:t> </a:t>
            </a:r>
            <a:r>
              <a:rPr lang="en-US" dirty="0" err="1"/>
              <a:t>im</a:t>
            </a:r>
            <a:r>
              <a:rPr lang="en-US" dirty="0"/>
              <a:t> Scatter </a:t>
            </a:r>
            <a:r>
              <a:rPr lang="en-US" dirty="0" err="1"/>
              <a:t>hoch</a:t>
            </a:r>
            <a:r>
              <a:rPr lang="en-US" dirty="0"/>
              <a:t> </a:t>
            </a:r>
            <a:r>
              <a:rPr lang="en-US" dirty="0" err="1"/>
              <a:t>streuen</a:t>
            </a:r>
            <a:r>
              <a:rPr lang="en-US" dirty="0"/>
              <a:t>.</a:t>
            </a:r>
          </a:p>
          <a:p>
            <a:r>
              <a:rPr lang="en-US" dirty="0"/>
              <a:t>Es </a:t>
            </a:r>
            <a:r>
              <a:rPr lang="en-US" dirty="0" err="1"/>
              <a:t>gibt</a:t>
            </a:r>
            <a:r>
              <a:rPr lang="en-US" dirty="0"/>
              <a:t> </a:t>
            </a:r>
            <a:r>
              <a:rPr lang="en-US" dirty="0" err="1"/>
              <a:t>kein</a:t>
            </a:r>
            <a:r>
              <a:rPr lang="en-US" dirty="0"/>
              <a:t> grosses </a:t>
            </a:r>
            <a:r>
              <a:rPr lang="en-US" dirty="0" err="1"/>
              <a:t>Verhältnis</a:t>
            </a:r>
            <a:r>
              <a:rPr lang="en-US" dirty="0"/>
              <a:t> </a:t>
            </a:r>
            <a:r>
              <a:rPr lang="en-US" dirty="0" err="1"/>
              <a:t>zwischen</a:t>
            </a:r>
            <a:r>
              <a:rPr lang="en-US" dirty="0"/>
              <a:t> </a:t>
            </a:r>
            <a:r>
              <a:rPr lang="en-US" dirty="0" err="1"/>
              <a:t>Entscheidungsfreiheit</a:t>
            </a:r>
            <a:r>
              <a:rPr lang="en-US" dirty="0"/>
              <a:t> und </a:t>
            </a:r>
            <a:r>
              <a:rPr lang="en-US" dirty="0" err="1"/>
              <a:t>Glücklichkeitswert</a:t>
            </a:r>
            <a:r>
              <a:rPr lang="en-US" dirty="0"/>
              <a:t>.</a:t>
            </a:r>
          </a:p>
        </p:txBody>
      </p:sp>
      <p:sp>
        <p:nvSpPr>
          <p:cNvPr id="13" name="Date Placeholder 4">
            <a:extLst>
              <a:ext uri="{FF2B5EF4-FFF2-40B4-BE49-F238E27FC236}">
                <a16:creationId xmlns:a16="http://schemas.microsoft.com/office/drawing/2014/main" id="{7A86A50E-7F22-AE51-DFA1-3180B356D49C}"/>
              </a:ext>
            </a:extLst>
          </p:cNvPr>
          <p:cNvSpPr>
            <a:spLocks noGrp="1"/>
          </p:cNvSpPr>
          <p:nvPr>
            <p:ph type="dt" sz="half" idx="10"/>
          </p:nvPr>
        </p:nvSpPr>
        <p:spPr>
          <a:xfrm>
            <a:off x="8218426" y="6446838"/>
            <a:ext cx="2584850" cy="365125"/>
          </a:xfrm>
        </p:spPr>
        <p:txBody>
          <a:bodyPr/>
          <a:lstStyle/>
          <a:p>
            <a:pPr rtl="0">
              <a:spcAft>
                <a:spcPts val="600"/>
              </a:spcAft>
            </a:pPr>
            <a:endParaRPr lang="en-US" dirty="0"/>
          </a:p>
          <a:p>
            <a:pPr rtl="0">
              <a:spcAft>
                <a:spcPts val="600"/>
              </a:spcAft>
            </a:pPr>
            <a:endParaRPr lang="en-US" dirty="0"/>
          </a:p>
          <a:p>
            <a:pPr rtl="0">
              <a:spcAft>
                <a:spcPts val="600"/>
              </a:spcAft>
            </a:pPr>
            <a:endParaRPr lang="en-US" dirty="0"/>
          </a:p>
        </p:txBody>
      </p:sp>
    </p:spTree>
    <p:extLst>
      <p:ext uri="{BB962C8B-B14F-4D97-AF65-F5344CB8AC3E}">
        <p14:creationId xmlns:p14="http://schemas.microsoft.com/office/powerpoint/2010/main" val="14175313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2C5D1-5B44-A42C-1B36-45BBB65AD938}"/>
              </a:ext>
            </a:extLst>
          </p:cNvPr>
          <p:cNvSpPr>
            <a:spLocks noGrp="1"/>
          </p:cNvSpPr>
          <p:nvPr>
            <p:ph type="title"/>
          </p:nvPr>
        </p:nvSpPr>
        <p:spPr>
          <a:xfrm>
            <a:off x="1097280" y="286603"/>
            <a:ext cx="10058400" cy="1450757"/>
          </a:xfrm>
        </p:spPr>
        <p:txBody>
          <a:bodyPr anchor="b">
            <a:normAutofit/>
          </a:bodyPr>
          <a:lstStyle/>
          <a:p>
            <a:r>
              <a:rPr lang="de-DE" dirty="0"/>
              <a:t>Scatterplot 5</a:t>
            </a:r>
          </a:p>
        </p:txBody>
      </p:sp>
      <p:pic>
        <p:nvPicPr>
          <p:cNvPr id="6" name="Inhaltsplatzhalter 5">
            <a:extLst>
              <a:ext uri="{FF2B5EF4-FFF2-40B4-BE49-F238E27FC236}">
                <a16:creationId xmlns:a16="http://schemas.microsoft.com/office/drawing/2014/main" id="{FE1AAAF4-F23B-0A79-AE47-989912DE910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85980" y="1838190"/>
            <a:ext cx="6904336" cy="4516115"/>
          </a:xfrm>
          <a:noFill/>
        </p:spPr>
      </p:pic>
      <p:sp>
        <p:nvSpPr>
          <p:cNvPr id="11" name="Content Placeholder 3">
            <a:extLst>
              <a:ext uri="{FF2B5EF4-FFF2-40B4-BE49-F238E27FC236}">
                <a16:creationId xmlns:a16="http://schemas.microsoft.com/office/drawing/2014/main" id="{CE76CB41-2FD7-9EFA-2474-7A8767963C76}"/>
              </a:ext>
            </a:extLst>
          </p:cNvPr>
          <p:cNvSpPr>
            <a:spLocks noGrp="1"/>
          </p:cNvSpPr>
          <p:nvPr>
            <p:ph sz="half" idx="2"/>
          </p:nvPr>
        </p:nvSpPr>
        <p:spPr>
          <a:xfrm>
            <a:off x="7090316" y="2120900"/>
            <a:ext cx="4517915" cy="3748194"/>
          </a:xfrm>
        </p:spPr>
        <p:txBody>
          <a:bodyPr>
            <a:normAutofit/>
          </a:bodyPr>
          <a:lstStyle/>
          <a:p>
            <a:r>
              <a:rPr lang="en-US" dirty="0"/>
              <a:t>Die Trendlines </a:t>
            </a:r>
            <a:r>
              <a:rPr lang="en-US" dirty="0" err="1"/>
              <a:t>überkreuzen</a:t>
            </a:r>
            <a:r>
              <a:rPr lang="en-US" dirty="0"/>
              <a:t> </a:t>
            </a:r>
            <a:r>
              <a:rPr lang="en-US" dirty="0" err="1"/>
              <a:t>sich</a:t>
            </a:r>
            <a:r>
              <a:rPr lang="en-US" dirty="0"/>
              <a:t>.  Für die </a:t>
            </a:r>
            <a:r>
              <a:rPr lang="en-US" dirty="0" err="1"/>
              <a:t>höheren</a:t>
            </a:r>
            <a:r>
              <a:rPr lang="en-US" dirty="0"/>
              <a:t>/</a:t>
            </a:r>
            <a:r>
              <a:rPr lang="en-US" dirty="0" err="1"/>
              <a:t>tieferen</a:t>
            </a:r>
            <a:r>
              <a:rPr lang="en-US" dirty="0"/>
              <a:t> </a:t>
            </a:r>
            <a:r>
              <a:rPr lang="en-US" dirty="0" err="1"/>
              <a:t>Grosszügigkeiten</a:t>
            </a:r>
            <a:r>
              <a:rPr lang="en-US" dirty="0"/>
              <a:t> </a:t>
            </a:r>
            <a:r>
              <a:rPr lang="en-US" dirty="0" err="1"/>
              <a:t>sind</a:t>
            </a:r>
            <a:r>
              <a:rPr lang="en-US" dirty="0"/>
              <a:t> die </a:t>
            </a:r>
            <a:r>
              <a:rPr lang="en-US" dirty="0" err="1"/>
              <a:t>Werte</a:t>
            </a:r>
            <a:r>
              <a:rPr lang="en-US" dirty="0"/>
              <a:t> </a:t>
            </a:r>
            <a:r>
              <a:rPr lang="en-US" dirty="0" err="1"/>
              <a:t>verschieden</a:t>
            </a:r>
            <a:r>
              <a:rPr lang="en-US" dirty="0"/>
              <a:t>.  Man </a:t>
            </a:r>
            <a:r>
              <a:rPr lang="en-US" dirty="0" err="1"/>
              <a:t>sieht</a:t>
            </a:r>
            <a:r>
              <a:rPr lang="en-US" dirty="0"/>
              <a:t>, </a:t>
            </a:r>
            <a:r>
              <a:rPr lang="en-US" dirty="0" err="1"/>
              <a:t>dass</a:t>
            </a:r>
            <a:r>
              <a:rPr lang="en-US" dirty="0"/>
              <a:t> die </a:t>
            </a:r>
            <a:r>
              <a:rPr lang="en-US" dirty="0" err="1"/>
              <a:t>Werte</a:t>
            </a:r>
            <a:r>
              <a:rPr lang="en-US" dirty="0"/>
              <a:t> </a:t>
            </a:r>
            <a:r>
              <a:rPr lang="en-US" dirty="0" err="1"/>
              <a:t>im</a:t>
            </a:r>
            <a:r>
              <a:rPr lang="en-US" dirty="0"/>
              <a:t> Scatter </a:t>
            </a:r>
            <a:r>
              <a:rPr lang="en-US" dirty="0" err="1"/>
              <a:t>hoch</a:t>
            </a:r>
            <a:r>
              <a:rPr lang="en-US" dirty="0"/>
              <a:t> </a:t>
            </a:r>
            <a:r>
              <a:rPr lang="en-US" dirty="0" err="1"/>
              <a:t>streuen</a:t>
            </a:r>
            <a:r>
              <a:rPr lang="en-US" dirty="0"/>
              <a:t>.</a:t>
            </a:r>
          </a:p>
          <a:p>
            <a:r>
              <a:rPr lang="en-US" dirty="0"/>
              <a:t>Es </a:t>
            </a:r>
            <a:r>
              <a:rPr lang="en-US" dirty="0" err="1"/>
              <a:t>gibt</a:t>
            </a:r>
            <a:r>
              <a:rPr lang="en-US" dirty="0"/>
              <a:t> </a:t>
            </a:r>
            <a:r>
              <a:rPr lang="en-US" dirty="0" err="1"/>
              <a:t>kein</a:t>
            </a:r>
            <a:r>
              <a:rPr lang="en-US" dirty="0"/>
              <a:t> grosses </a:t>
            </a:r>
            <a:r>
              <a:rPr lang="en-US" dirty="0" err="1"/>
              <a:t>Verhältnis</a:t>
            </a:r>
            <a:r>
              <a:rPr lang="en-US" dirty="0"/>
              <a:t> </a:t>
            </a:r>
            <a:r>
              <a:rPr lang="en-US" dirty="0" err="1"/>
              <a:t>zwischen</a:t>
            </a:r>
            <a:r>
              <a:rPr lang="en-US" dirty="0"/>
              <a:t> </a:t>
            </a:r>
            <a:r>
              <a:rPr lang="en-US" dirty="0" err="1"/>
              <a:t>Entscheidungsfreiheit</a:t>
            </a:r>
            <a:r>
              <a:rPr lang="en-US" dirty="0"/>
              <a:t> und </a:t>
            </a:r>
            <a:r>
              <a:rPr lang="en-US" dirty="0" err="1"/>
              <a:t>Glücklichkeitswert</a:t>
            </a:r>
            <a:r>
              <a:rPr lang="en-US" dirty="0"/>
              <a:t>.</a:t>
            </a:r>
          </a:p>
          <a:p>
            <a:r>
              <a:rPr lang="en-US" dirty="0"/>
              <a:t>Es </a:t>
            </a:r>
            <a:r>
              <a:rPr lang="en-US" dirty="0" err="1"/>
              <a:t>gibt</a:t>
            </a:r>
            <a:r>
              <a:rPr lang="en-US" dirty="0"/>
              <a:t> </a:t>
            </a:r>
            <a:r>
              <a:rPr lang="en-US" dirty="0" err="1"/>
              <a:t>keine</a:t>
            </a:r>
            <a:r>
              <a:rPr lang="en-US" dirty="0"/>
              <a:t> </a:t>
            </a:r>
            <a:r>
              <a:rPr lang="en-US" dirty="0" err="1"/>
              <a:t>grossen</a:t>
            </a:r>
            <a:r>
              <a:rPr lang="en-US" dirty="0"/>
              <a:t> </a:t>
            </a:r>
            <a:r>
              <a:rPr lang="en-US" dirty="0" err="1"/>
              <a:t>Werte</a:t>
            </a:r>
            <a:r>
              <a:rPr lang="en-US" dirty="0"/>
              <a:t> für die </a:t>
            </a:r>
            <a:r>
              <a:rPr lang="en-US" dirty="0" err="1"/>
              <a:t>Grosszügigkeiten</a:t>
            </a:r>
            <a:r>
              <a:rPr lang="en-US" dirty="0"/>
              <a:t>, </a:t>
            </a:r>
            <a:r>
              <a:rPr lang="en-US" dirty="0" err="1"/>
              <a:t>ausser</a:t>
            </a:r>
            <a:r>
              <a:rPr lang="en-US" dirty="0"/>
              <a:t> </a:t>
            </a:r>
            <a:r>
              <a:rPr lang="en-US" dirty="0" err="1"/>
              <a:t>ein</a:t>
            </a:r>
            <a:r>
              <a:rPr lang="en-US" dirty="0"/>
              <a:t> </a:t>
            </a:r>
            <a:r>
              <a:rPr lang="en-US" dirty="0" err="1"/>
              <a:t>paar</a:t>
            </a:r>
            <a:r>
              <a:rPr lang="en-US" dirty="0"/>
              <a:t> </a:t>
            </a:r>
            <a:r>
              <a:rPr lang="en-US" dirty="0" err="1"/>
              <a:t>Ausreissern</a:t>
            </a:r>
            <a:r>
              <a:rPr lang="en-US" dirty="0"/>
              <a:t>.</a:t>
            </a:r>
          </a:p>
        </p:txBody>
      </p:sp>
      <p:sp>
        <p:nvSpPr>
          <p:cNvPr id="13" name="Date Placeholder 4">
            <a:extLst>
              <a:ext uri="{FF2B5EF4-FFF2-40B4-BE49-F238E27FC236}">
                <a16:creationId xmlns:a16="http://schemas.microsoft.com/office/drawing/2014/main" id="{7A86A50E-7F22-AE51-DFA1-3180B356D49C}"/>
              </a:ext>
            </a:extLst>
          </p:cNvPr>
          <p:cNvSpPr>
            <a:spLocks noGrp="1"/>
          </p:cNvSpPr>
          <p:nvPr>
            <p:ph type="dt" sz="half" idx="10"/>
          </p:nvPr>
        </p:nvSpPr>
        <p:spPr>
          <a:xfrm>
            <a:off x="8218426" y="6446838"/>
            <a:ext cx="2584850" cy="365125"/>
          </a:xfrm>
        </p:spPr>
        <p:txBody>
          <a:bodyPr/>
          <a:lstStyle/>
          <a:p>
            <a:pPr rtl="0">
              <a:spcAft>
                <a:spcPts val="600"/>
              </a:spcAft>
            </a:pPr>
            <a:endParaRPr lang="en-US" dirty="0"/>
          </a:p>
          <a:p>
            <a:pPr rtl="0">
              <a:spcAft>
                <a:spcPts val="600"/>
              </a:spcAft>
            </a:pPr>
            <a:endParaRPr lang="en-US" dirty="0"/>
          </a:p>
          <a:p>
            <a:pPr rtl="0">
              <a:spcAft>
                <a:spcPts val="600"/>
              </a:spcAft>
            </a:pPr>
            <a:endParaRPr lang="en-US" dirty="0"/>
          </a:p>
        </p:txBody>
      </p:sp>
    </p:spTree>
    <p:extLst>
      <p:ext uri="{BB962C8B-B14F-4D97-AF65-F5344CB8AC3E}">
        <p14:creationId xmlns:p14="http://schemas.microsoft.com/office/powerpoint/2010/main" val="24071822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2C5D1-5B44-A42C-1B36-45BBB65AD938}"/>
              </a:ext>
            </a:extLst>
          </p:cNvPr>
          <p:cNvSpPr>
            <a:spLocks noGrp="1"/>
          </p:cNvSpPr>
          <p:nvPr>
            <p:ph type="title"/>
          </p:nvPr>
        </p:nvSpPr>
        <p:spPr>
          <a:xfrm>
            <a:off x="1097280" y="286603"/>
            <a:ext cx="10058400" cy="1450757"/>
          </a:xfrm>
        </p:spPr>
        <p:txBody>
          <a:bodyPr anchor="b">
            <a:normAutofit/>
          </a:bodyPr>
          <a:lstStyle/>
          <a:p>
            <a:r>
              <a:rPr lang="de-DE" dirty="0"/>
              <a:t>Scatterplot 6</a:t>
            </a:r>
          </a:p>
        </p:txBody>
      </p:sp>
      <p:pic>
        <p:nvPicPr>
          <p:cNvPr id="6" name="Inhaltsplatzhalter 5">
            <a:extLst>
              <a:ext uri="{FF2B5EF4-FFF2-40B4-BE49-F238E27FC236}">
                <a16:creationId xmlns:a16="http://schemas.microsoft.com/office/drawing/2014/main" id="{FE1AAAF4-F23B-0A79-AE47-989912DE910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85980" y="1838190"/>
            <a:ext cx="6904336" cy="4516115"/>
          </a:xfrm>
          <a:noFill/>
        </p:spPr>
      </p:pic>
      <p:sp>
        <p:nvSpPr>
          <p:cNvPr id="11" name="Content Placeholder 3">
            <a:extLst>
              <a:ext uri="{FF2B5EF4-FFF2-40B4-BE49-F238E27FC236}">
                <a16:creationId xmlns:a16="http://schemas.microsoft.com/office/drawing/2014/main" id="{CE76CB41-2FD7-9EFA-2474-7A8767963C76}"/>
              </a:ext>
            </a:extLst>
          </p:cNvPr>
          <p:cNvSpPr>
            <a:spLocks noGrp="1"/>
          </p:cNvSpPr>
          <p:nvPr>
            <p:ph sz="half" idx="2"/>
          </p:nvPr>
        </p:nvSpPr>
        <p:spPr>
          <a:xfrm>
            <a:off x="7090316" y="2120900"/>
            <a:ext cx="4517915" cy="3748194"/>
          </a:xfrm>
        </p:spPr>
        <p:txBody>
          <a:bodyPr>
            <a:normAutofit fontScale="92500" lnSpcReduction="10000"/>
          </a:bodyPr>
          <a:lstStyle/>
          <a:p>
            <a:r>
              <a:rPr lang="en-US" dirty="0"/>
              <a:t>Die Trendlines </a:t>
            </a:r>
            <a:r>
              <a:rPr lang="en-US" dirty="0" err="1"/>
              <a:t>sind</a:t>
            </a:r>
            <a:r>
              <a:rPr lang="en-US" dirty="0"/>
              <a:t> fast </a:t>
            </a:r>
            <a:r>
              <a:rPr lang="en-US" dirty="0" err="1"/>
              <a:t>gleich</a:t>
            </a:r>
            <a:r>
              <a:rPr lang="en-US" dirty="0"/>
              <a:t>..  Man </a:t>
            </a:r>
            <a:r>
              <a:rPr lang="en-US" dirty="0" err="1"/>
              <a:t>sieht</a:t>
            </a:r>
            <a:r>
              <a:rPr lang="en-US" dirty="0"/>
              <a:t>, </a:t>
            </a:r>
            <a:r>
              <a:rPr lang="en-US" dirty="0" err="1"/>
              <a:t>dass</a:t>
            </a:r>
            <a:r>
              <a:rPr lang="en-US" dirty="0"/>
              <a:t> die </a:t>
            </a:r>
            <a:r>
              <a:rPr lang="en-US" dirty="0" err="1"/>
              <a:t>Werte</a:t>
            </a:r>
            <a:r>
              <a:rPr lang="en-US" dirty="0"/>
              <a:t> </a:t>
            </a:r>
            <a:r>
              <a:rPr lang="en-US" dirty="0" err="1"/>
              <a:t>im</a:t>
            </a:r>
            <a:r>
              <a:rPr lang="en-US" dirty="0"/>
              <a:t> Scatter </a:t>
            </a:r>
            <a:r>
              <a:rPr lang="en-US" dirty="0" err="1"/>
              <a:t>hoch</a:t>
            </a:r>
            <a:r>
              <a:rPr lang="en-US" dirty="0"/>
              <a:t> </a:t>
            </a:r>
            <a:r>
              <a:rPr lang="en-US" dirty="0" err="1"/>
              <a:t>streuen</a:t>
            </a:r>
            <a:r>
              <a:rPr lang="en-US" dirty="0"/>
              <a:t>.</a:t>
            </a:r>
          </a:p>
          <a:p>
            <a:r>
              <a:rPr lang="en-US" dirty="0"/>
              <a:t>Es </a:t>
            </a:r>
            <a:r>
              <a:rPr lang="en-US" dirty="0" err="1"/>
              <a:t>gibt</a:t>
            </a:r>
            <a:r>
              <a:rPr lang="en-US" dirty="0"/>
              <a:t> </a:t>
            </a:r>
            <a:r>
              <a:rPr lang="en-US" dirty="0" err="1"/>
              <a:t>kein</a:t>
            </a:r>
            <a:r>
              <a:rPr lang="en-US" dirty="0"/>
              <a:t> grosses </a:t>
            </a:r>
            <a:r>
              <a:rPr lang="en-US" dirty="0" err="1"/>
              <a:t>Verhältnis</a:t>
            </a:r>
            <a:r>
              <a:rPr lang="en-US" dirty="0"/>
              <a:t> </a:t>
            </a:r>
            <a:r>
              <a:rPr lang="en-US" dirty="0" err="1"/>
              <a:t>zwischen</a:t>
            </a:r>
            <a:r>
              <a:rPr lang="en-US" dirty="0"/>
              <a:t> </a:t>
            </a:r>
            <a:r>
              <a:rPr lang="en-US" dirty="0" err="1"/>
              <a:t>Wahrnehmungen</a:t>
            </a:r>
            <a:r>
              <a:rPr lang="en-US" dirty="0"/>
              <a:t> und </a:t>
            </a:r>
            <a:r>
              <a:rPr lang="en-US" dirty="0" err="1"/>
              <a:t>Glücklichkeitswert</a:t>
            </a:r>
            <a:r>
              <a:rPr lang="en-US" dirty="0"/>
              <a:t>.</a:t>
            </a:r>
          </a:p>
          <a:p>
            <a:r>
              <a:rPr lang="en-US" dirty="0"/>
              <a:t>Es </a:t>
            </a:r>
            <a:r>
              <a:rPr lang="en-US" dirty="0" err="1"/>
              <a:t>gibt</a:t>
            </a:r>
            <a:r>
              <a:rPr lang="en-US" dirty="0"/>
              <a:t> </a:t>
            </a:r>
            <a:r>
              <a:rPr lang="en-US" dirty="0" err="1"/>
              <a:t>relativ</a:t>
            </a:r>
            <a:r>
              <a:rPr lang="en-US" dirty="0"/>
              <a:t> </a:t>
            </a:r>
            <a:r>
              <a:rPr lang="en-US" dirty="0" err="1"/>
              <a:t>wenig</a:t>
            </a:r>
            <a:r>
              <a:rPr lang="en-US" dirty="0"/>
              <a:t> </a:t>
            </a:r>
            <a:r>
              <a:rPr lang="en-US" dirty="0" err="1"/>
              <a:t>Werte</a:t>
            </a:r>
            <a:r>
              <a:rPr lang="en-US" dirty="0"/>
              <a:t> von </a:t>
            </a:r>
            <a:r>
              <a:rPr lang="en-US" dirty="0" err="1"/>
              <a:t>Wahrnehmungen</a:t>
            </a:r>
            <a:r>
              <a:rPr lang="en-US" dirty="0"/>
              <a:t> die </a:t>
            </a:r>
            <a:r>
              <a:rPr lang="en-US" dirty="0" err="1"/>
              <a:t>hoch</a:t>
            </a:r>
            <a:r>
              <a:rPr lang="en-US" dirty="0"/>
              <a:t> </a:t>
            </a:r>
            <a:r>
              <a:rPr lang="en-US" dirty="0" err="1"/>
              <a:t>sind</a:t>
            </a:r>
            <a:r>
              <a:rPr lang="en-US" dirty="0"/>
              <a:t>.  Die </a:t>
            </a:r>
            <a:r>
              <a:rPr lang="en-US" dirty="0" err="1"/>
              <a:t>Werte</a:t>
            </a:r>
            <a:r>
              <a:rPr lang="en-US" dirty="0"/>
              <a:t> </a:t>
            </a:r>
            <a:r>
              <a:rPr lang="en-US" dirty="0" err="1"/>
              <a:t>sind</a:t>
            </a:r>
            <a:r>
              <a:rPr lang="en-US" dirty="0"/>
              <a:t> </a:t>
            </a:r>
            <a:r>
              <a:rPr lang="en-US" dirty="0" err="1"/>
              <a:t>zum</a:t>
            </a:r>
            <a:r>
              <a:rPr lang="en-US" dirty="0"/>
              <a:t> </a:t>
            </a:r>
            <a:r>
              <a:rPr lang="en-US" dirty="0" err="1"/>
              <a:t>Grossteil</a:t>
            </a:r>
            <a:r>
              <a:rPr lang="en-US" dirty="0"/>
              <a:t> auf der </a:t>
            </a:r>
            <a:r>
              <a:rPr lang="en-US" dirty="0" err="1"/>
              <a:t>linken</a:t>
            </a:r>
            <a:r>
              <a:rPr lang="en-US" dirty="0"/>
              <a:t> </a:t>
            </a:r>
            <a:r>
              <a:rPr lang="en-US" dirty="0" err="1"/>
              <a:t>Seite</a:t>
            </a:r>
            <a:r>
              <a:rPr lang="en-US" dirty="0"/>
              <a:t> des </a:t>
            </a:r>
            <a:r>
              <a:rPr lang="en-US" dirty="0" err="1"/>
              <a:t>Graphen</a:t>
            </a:r>
            <a:r>
              <a:rPr lang="en-US" dirty="0"/>
              <a:t> </a:t>
            </a:r>
            <a:r>
              <a:rPr lang="en-US" dirty="0" err="1"/>
              <a:t>verteilt</a:t>
            </a:r>
            <a:r>
              <a:rPr lang="en-US" dirty="0"/>
              <a:t>.</a:t>
            </a:r>
          </a:p>
          <a:p>
            <a:r>
              <a:rPr lang="en-US" dirty="0"/>
              <a:t>Es </a:t>
            </a:r>
            <a:r>
              <a:rPr lang="en-US" dirty="0" err="1"/>
              <a:t>gibt</a:t>
            </a:r>
            <a:r>
              <a:rPr lang="en-US" dirty="0"/>
              <a:t> </a:t>
            </a:r>
            <a:r>
              <a:rPr lang="en-US" dirty="0" err="1"/>
              <a:t>keine</a:t>
            </a:r>
            <a:r>
              <a:rPr lang="en-US" dirty="0"/>
              <a:t> </a:t>
            </a:r>
            <a:r>
              <a:rPr lang="en-US" dirty="0" err="1"/>
              <a:t>grossen</a:t>
            </a:r>
            <a:r>
              <a:rPr lang="en-US" dirty="0"/>
              <a:t> </a:t>
            </a:r>
            <a:r>
              <a:rPr lang="en-US" dirty="0" err="1"/>
              <a:t>Werte</a:t>
            </a:r>
            <a:r>
              <a:rPr lang="en-US" dirty="0"/>
              <a:t> für die </a:t>
            </a:r>
            <a:r>
              <a:rPr lang="en-US" dirty="0" err="1"/>
              <a:t>Wahrnehmung</a:t>
            </a:r>
            <a:r>
              <a:rPr lang="en-US" dirty="0"/>
              <a:t> von </a:t>
            </a:r>
            <a:r>
              <a:rPr lang="en-US" dirty="0" err="1"/>
              <a:t>Korruption</a:t>
            </a:r>
            <a:r>
              <a:rPr lang="en-US" dirty="0"/>
              <a:t>, </a:t>
            </a:r>
            <a:r>
              <a:rPr lang="en-US" dirty="0" err="1"/>
              <a:t>ausser</a:t>
            </a:r>
            <a:r>
              <a:rPr lang="en-US" dirty="0"/>
              <a:t> </a:t>
            </a:r>
            <a:r>
              <a:rPr lang="en-US" dirty="0" err="1"/>
              <a:t>ein</a:t>
            </a:r>
            <a:r>
              <a:rPr lang="en-US" dirty="0"/>
              <a:t> </a:t>
            </a:r>
            <a:r>
              <a:rPr lang="en-US" dirty="0" err="1"/>
              <a:t>paar</a:t>
            </a:r>
            <a:r>
              <a:rPr lang="en-US" dirty="0"/>
              <a:t> </a:t>
            </a:r>
            <a:r>
              <a:rPr lang="en-US" dirty="0" err="1"/>
              <a:t>Ausreissern</a:t>
            </a:r>
            <a:r>
              <a:rPr lang="en-US" dirty="0"/>
              <a:t>.</a:t>
            </a:r>
          </a:p>
        </p:txBody>
      </p:sp>
      <p:sp>
        <p:nvSpPr>
          <p:cNvPr id="13" name="Date Placeholder 4">
            <a:extLst>
              <a:ext uri="{FF2B5EF4-FFF2-40B4-BE49-F238E27FC236}">
                <a16:creationId xmlns:a16="http://schemas.microsoft.com/office/drawing/2014/main" id="{7A86A50E-7F22-AE51-DFA1-3180B356D49C}"/>
              </a:ext>
            </a:extLst>
          </p:cNvPr>
          <p:cNvSpPr>
            <a:spLocks noGrp="1"/>
          </p:cNvSpPr>
          <p:nvPr>
            <p:ph type="dt" sz="half" idx="10"/>
          </p:nvPr>
        </p:nvSpPr>
        <p:spPr>
          <a:xfrm>
            <a:off x="8218426" y="6446838"/>
            <a:ext cx="2584850" cy="365125"/>
          </a:xfrm>
        </p:spPr>
        <p:txBody>
          <a:bodyPr/>
          <a:lstStyle/>
          <a:p>
            <a:pPr rtl="0">
              <a:spcAft>
                <a:spcPts val="600"/>
              </a:spcAft>
            </a:pPr>
            <a:endParaRPr lang="en-US" dirty="0"/>
          </a:p>
          <a:p>
            <a:pPr rtl="0">
              <a:spcAft>
                <a:spcPts val="600"/>
              </a:spcAft>
            </a:pPr>
            <a:endParaRPr lang="en-US" dirty="0"/>
          </a:p>
          <a:p>
            <a:pPr rtl="0">
              <a:spcAft>
                <a:spcPts val="600"/>
              </a:spcAft>
            </a:pPr>
            <a:endParaRPr lang="en-US" dirty="0"/>
          </a:p>
        </p:txBody>
      </p:sp>
    </p:spTree>
    <p:extLst>
      <p:ext uri="{BB962C8B-B14F-4D97-AF65-F5344CB8AC3E}">
        <p14:creationId xmlns:p14="http://schemas.microsoft.com/office/powerpoint/2010/main" val="33498798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2C5D1-5B44-A42C-1B36-45BBB65AD938}"/>
              </a:ext>
            </a:extLst>
          </p:cNvPr>
          <p:cNvSpPr>
            <a:spLocks noGrp="1"/>
          </p:cNvSpPr>
          <p:nvPr>
            <p:ph type="title"/>
          </p:nvPr>
        </p:nvSpPr>
        <p:spPr>
          <a:xfrm>
            <a:off x="1097280" y="286603"/>
            <a:ext cx="10058400" cy="1450757"/>
          </a:xfrm>
        </p:spPr>
        <p:txBody>
          <a:bodyPr anchor="b">
            <a:normAutofit/>
          </a:bodyPr>
          <a:lstStyle/>
          <a:p>
            <a:r>
              <a:rPr lang="de-DE" dirty="0"/>
              <a:t>Korrelationsmatrix</a:t>
            </a:r>
          </a:p>
        </p:txBody>
      </p:sp>
      <p:pic>
        <p:nvPicPr>
          <p:cNvPr id="6" name="Inhaltsplatzhalter 5">
            <a:extLst>
              <a:ext uri="{FF2B5EF4-FFF2-40B4-BE49-F238E27FC236}">
                <a16:creationId xmlns:a16="http://schemas.microsoft.com/office/drawing/2014/main" id="{FE1AAAF4-F23B-0A79-AE47-989912DE910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85980" y="1838190"/>
            <a:ext cx="6904336" cy="4516115"/>
          </a:xfrm>
          <a:noFill/>
        </p:spPr>
      </p:pic>
      <p:sp>
        <p:nvSpPr>
          <p:cNvPr id="11" name="Content Placeholder 3">
            <a:extLst>
              <a:ext uri="{FF2B5EF4-FFF2-40B4-BE49-F238E27FC236}">
                <a16:creationId xmlns:a16="http://schemas.microsoft.com/office/drawing/2014/main" id="{CE76CB41-2FD7-9EFA-2474-7A8767963C76}"/>
              </a:ext>
            </a:extLst>
          </p:cNvPr>
          <p:cNvSpPr>
            <a:spLocks noGrp="1"/>
          </p:cNvSpPr>
          <p:nvPr>
            <p:ph sz="half" idx="2"/>
          </p:nvPr>
        </p:nvSpPr>
        <p:spPr>
          <a:xfrm>
            <a:off x="7090316" y="2120900"/>
            <a:ext cx="4517915" cy="3748194"/>
          </a:xfrm>
        </p:spPr>
        <p:txBody>
          <a:bodyPr>
            <a:normAutofit fontScale="92500" lnSpcReduction="10000"/>
          </a:bodyPr>
          <a:lstStyle/>
          <a:p>
            <a:r>
              <a:rPr lang="en-US" dirty="0" err="1"/>
              <a:t>Hier</a:t>
            </a:r>
            <a:r>
              <a:rPr lang="en-US" dirty="0"/>
              <a:t> </a:t>
            </a:r>
            <a:r>
              <a:rPr lang="en-US" dirty="0" err="1"/>
              <a:t>sieht</a:t>
            </a:r>
            <a:r>
              <a:rPr lang="en-US" dirty="0"/>
              <a:t> man, </a:t>
            </a:r>
            <a:r>
              <a:rPr lang="en-US" dirty="0" err="1"/>
              <a:t>dass</a:t>
            </a:r>
            <a:r>
              <a:rPr lang="en-US" dirty="0"/>
              <a:t> die Scatterplot </a:t>
            </a:r>
            <a:r>
              <a:rPr lang="en-US" dirty="0" err="1"/>
              <a:t>Grafiken</a:t>
            </a:r>
            <a:r>
              <a:rPr lang="en-US" dirty="0"/>
              <a:t> </a:t>
            </a:r>
            <a:r>
              <a:rPr lang="en-US" dirty="0" err="1"/>
              <a:t>mit</a:t>
            </a:r>
            <a:r>
              <a:rPr lang="en-US" dirty="0"/>
              <a:t> der </a:t>
            </a:r>
            <a:r>
              <a:rPr lang="en-US" dirty="0" err="1"/>
              <a:t>Korrelationsmatrix</a:t>
            </a:r>
            <a:r>
              <a:rPr lang="en-US" dirty="0"/>
              <a:t> </a:t>
            </a:r>
            <a:r>
              <a:rPr lang="en-US" dirty="0" err="1"/>
              <a:t>übereinstimmen</a:t>
            </a:r>
            <a:r>
              <a:rPr lang="en-US" dirty="0"/>
              <a:t>.</a:t>
            </a:r>
          </a:p>
          <a:p>
            <a:r>
              <a:rPr lang="de-DE" dirty="0"/>
              <a:t>Rang korreliert stark im Minus mit Glücklichkeit, das ist logisch, um so höher der Rank, desto niedriger der Score</a:t>
            </a:r>
            <a:r>
              <a:rPr lang="en-US" dirty="0"/>
              <a:t>.</a:t>
            </a:r>
          </a:p>
          <a:p>
            <a:r>
              <a:rPr lang="en-US" dirty="0"/>
              <a:t>Man </a:t>
            </a:r>
            <a:r>
              <a:rPr lang="en-US" dirty="0" err="1"/>
              <a:t>sieht</a:t>
            </a:r>
            <a:r>
              <a:rPr lang="en-US" dirty="0"/>
              <a:t>, </a:t>
            </a:r>
            <a:r>
              <a:rPr lang="en-US" dirty="0" err="1"/>
              <a:t>dass</a:t>
            </a:r>
            <a:r>
              <a:rPr lang="en-US" dirty="0"/>
              <a:t> das </a:t>
            </a:r>
            <a:r>
              <a:rPr lang="en-US" dirty="0" err="1"/>
              <a:t>Jahr</a:t>
            </a:r>
            <a:r>
              <a:rPr lang="en-US" dirty="0"/>
              <a:t> </a:t>
            </a:r>
            <a:r>
              <a:rPr lang="en-US" dirty="0" err="1"/>
              <a:t>nicht</a:t>
            </a:r>
            <a:r>
              <a:rPr lang="en-US" dirty="0"/>
              <a:t> stark </a:t>
            </a:r>
            <a:r>
              <a:rPr lang="en-US" dirty="0" err="1"/>
              <a:t>mit</a:t>
            </a:r>
            <a:r>
              <a:rPr lang="en-US" dirty="0"/>
              <a:t> den </a:t>
            </a:r>
            <a:r>
              <a:rPr lang="en-US" dirty="0" err="1"/>
              <a:t>anderen</a:t>
            </a:r>
            <a:r>
              <a:rPr lang="en-US" dirty="0"/>
              <a:t> </a:t>
            </a:r>
            <a:r>
              <a:rPr lang="en-US" dirty="0" err="1"/>
              <a:t>Faktoren</a:t>
            </a:r>
            <a:r>
              <a:rPr lang="en-US" dirty="0"/>
              <a:t> </a:t>
            </a:r>
            <a:r>
              <a:rPr lang="en-US" dirty="0" err="1"/>
              <a:t>korreliert</a:t>
            </a:r>
            <a:r>
              <a:rPr lang="en-US" dirty="0"/>
              <a:t>.</a:t>
            </a:r>
          </a:p>
          <a:p>
            <a:r>
              <a:rPr lang="en-US" dirty="0"/>
              <a:t>Man </a:t>
            </a:r>
            <a:r>
              <a:rPr lang="en-US" dirty="0" err="1"/>
              <a:t>sieht</a:t>
            </a:r>
            <a:r>
              <a:rPr lang="en-US" dirty="0"/>
              <a:t> </a:t>
            </a:r>
            <a:r>
              <a:rPr lang="en-US" dirty="0" err="1"/>
              <a:t>eine</a:t>
            </a:r>
            <a:r>
              <a:rPr lang="en-US" dirty="0"/>
              <a:t> </a:t>
            </a:r>
            <a:r>
              <a:rPr lang="en-US" dirty="0" err="1"/>
              <a:t>innere</a:t>
            </a:r>
            <a:r>
              <a:rPr lang="en-US" dirty="0"/>
              <a:t> Matrix </a:t>
            </a:r>
            <a:r>
              <a:rPr lang="en-US" dirty="0" err="1"/>
              <a:t>mit</a:t>
            </a:r>
            <a:r>
              <a:rPr lang="en-US" dirty="0"/>
              <a:t> </a:t>
            </a:r>
            <a:r>
              <a:rPr lang="en-US" dirty="0" err="1"/>
              <a:t>hohen</a:t>
            </a:r>
            <a:r>
              <a:rPr lang="en-US" dirty="0"/>
              <a:t> </a:t>
            </a:r>
            <a:r>
              <a:rPr lang="en-US" dirty="0" err="1"/>
              <a:t>Werten</a:t>
            </a:r>
            <a:r>
              <a:rPr lang="en-US" dirty="0"/>
              <a:t>, also </a:t>
            </a:r>
            <a:r>
              <a:rPr lang="en-US" dirty="0" err="1"/>
              <a:t>korrelieren</a:t>
            </a:r>
            <a:r>
              <a:rPr lang="en-US" dirty="0"/>
              <a:t> </a:t>
            </a:r>
            <a:r>
              <a:rPr lang="en-US" dirty="0" err="1"/>
              <a:t>Glücklichkeit</a:t>
            </a:r>
            <a:r>
              <a:rPr lang="en-US" dirty="0"/>
              <a:t>, BIP pro Kopf, </a:t>
            </a:r>
            <a:r>
              <a:rPr lang="en-US" dirty="0" err="1"/>
              <a:t>Sozialhilfe</a:t>
            </a:r>
            <a:r>
              <a:rPr lang="en-US" dirty="0"/>
              <a:t> und </a:t>
            </a:r>
            <a:r>
              <a:rPr lang="en-US" dirty="0" err="1"/>
              <a:t>Lebenserwartung</a:t>
            </a:r>
            <a:r>
              <a:rPr lang="en-US" dirty="0"/>
              <a:t> </a:t>
            </a:r>
            <a:r>
              <a:rPr lang="en-US" dirty="0" err="1"/>
              <a:t>gegenseitig</a:t>
            </a:r>
            <a:r>
              <a:rPr lang="en-US" dirty="0"/>
              <a:t> stark.</a:t>
            </a:r>
            <a:endParaRPr lang="de-DE" dirty="0"/>
          </a:p>
        </p:txBody>
      </p:sp>
      <p:sp>
        <p:nvSpPr>
          <p:cNvPr id="13" name="Date Placeholder 4">
            <a:extLst>
              <a:ext uri="{FF2B5EF4-FFF2-40B4-BE49-F238E27FC236}">
                <a16:creationId xmlns:a16="http://schemas.microsoft.com/office/drawing/2014/main" id="{7A86A50E-7F22-AE51-DFA1-3180B356D49C}"/>
              </a:ext>
            </a:extLst>
          </p:cNvPr>
          <p:cNvSpPr>
            <a:spLocks noGrp="1"/>
          </p:cNvSpPr>
          <p:nvPr>
            <p:ph type="dt" sz="half" idx="10"/>
          </p:nvPr>
        </p:nvSpPr>
        <p:spPr>
          <a:xfrm>
            <a:off x="8218426" y="6446838"/>
            <a:ext cx="2584850" cy="365125"/>
          </a:xfrm>
        </p:spPr>
        <p:txBody>
          <a:bodyPr/>
          <a:lstStyle/>
          <a:p>
            <a:pPr rtl="0">
              <a:spcAft>
                <a:spcPts val="600"/>
              </a:spcAft>
            </a:pPr>
            <a:endParaRPr lang="en-US" dirty="0"/>
          </a:p>
          <a:p>
            <a:pPr rtl="0">
              <a:spcAft>
                <a:spcPts val="600"/>
              </a:spcAft>
            </a:pPr>
            <a:endParaRPr lang="en-US" dirty="0"/>
          </a:p>
          <a:p>
            <a:pPr rtl="0">
              <a:spcAft>
                <a:spcPts val="600"/>
              </a:spcAft>
            </a:pPr>
            <a:endParaRPr lang="en-US" dirty="0"/>
          </a:p>
        </p:txBody>
      </p:sp>
    </p:spTree>
    <p:extLst>
      <p:ext uri="{BB962C8B-B14F-4D97-AF65-F5344CB8AC3E}">
        <p14:creationId xmlns:p14="http://schemas.microsoft.com/office/powerpoint/2010/main" val="3530145004"/>
      </p:ext>
    </p:extLst>
  </p:cSld>
  <p:clrMapOvr>
    <a:masterClrMapping/>
  </p:clrMapOvr>
</p:sld>
</file>

<file path=ppt/theme/theme1.xml><?xml version="1.0" encoding="utf-8"?>
<a:theme xmlns:a="http://schemas.openxmlformats.org/drawingml/2006/main" name="Benutzerdefiniert">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1798785_TF56160789" id="{80AA9D2D-EE59-4148-A11E-A51EEE828B28}" vid="{AEAFD717-D3C8-4034-8F7E-D5220B0CCEB8}"/>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{A5151FE1-E4E0-48BF-A896-8160ABCC2E7F}tf56160789_win32</Template>
  <TotalTime>0</TotalTime>
  <Words>446</Words>
  <Application>Microsoft Office PowerPoint</Application>
  <PresentationFormat>Breitbild</PresentationFormat>
  <Paragraphs>43</Paragraphs>
  <Slides>10</Slides>
  <Notes>0</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10</vt:i4>
      </vt:variant>
    </vt:vector>
  </HeadingPairs>
  <TitlesOfParts>
    <vt:vector size="15" baseType="lpstr">
      <vt:lpstr>Arial</vt:lpstr>
      <vt:lpstr>Bookman Old Style</vt:lpstr>
      <vt:lpstr>Calibri</vt:lpstr>
      <vt:lpstr>Franklin Gothic Book</vt:lpstr>
      <vt:lpstr>Benutzerdefiniert</vt:lpstr>
      <vt:lpstr>Projekt Daten-visualisierung</vt:lpstr>
      <vt:lpstr>Die Aufgabenstellung sagt: „welchen Einfluss die einzelnen Faktoren auf die Glücklichkeit der Bewohner haben. Finde außerdem heraus, ob es einen Zusammenhang zwischen verschiedenen Faktoren gibt.“ Deshalb hier Grafiken die das Verhältnis zur Glücklichkeit zeigen. </vt:lpstr>
      <vt:lpstr>Scatterplot 1</vt:lpstr>
      <vt:lpstr>Scatterplot 2</vt:lpstr>
      <vt:lpstr>Scatterplot 3</vt:lpstr>
      <vt:lpstr>Scatterplot 4</vt:lpstr>
      <vt:lpstr>Scatterplot 5</vt:lpstr>
      <vt:lpstr>Scatterplot 6</vt:lpstr>
      <vt:lpstr>Korrelationsmatrix</vt:lpstr>
      <vt:lpstr>Boxplot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Projekt Daten-visualisierung</dc:title>
  <dc:creator>Stefan Ronacher</dc:creator>
  <cp:lastModifiedBy>Stefan Ronacher</cp:lastModifiedBy>
  <cp:revision>5</cp:revision>
  <dcterms:created xsi:type="dcterms:W3CDTF">2023-08-30T14:36:44Z</dcterms:created>
  <dcterms:modified xsi:type="dcterms:W3CDTF">2023-08-31T07:53:33Z</dcterms:modified>
</cp:coreProperties>
</file>

<file path=docProps/thumbnail.jpeg>
</file>